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sldIdLst>
    <p:sldId id="417" r:id="rId2"/>
    <p:sldId id="357" r:id="rId3"/>
    <p:sldId id="407" r:id="rId4"/>
    <p:sldId id="408" r:id="rId5"/>
    <p:sldId id="351" r:id="rId6"/>
    <p:sldId id="409" r:id="rId7"/>
    <p:sldId id="352" r:id="rId8"/>
    <p:sldId id="418" r:id="rId9"/>
    <p:sldId id="419" r:id="rId10"/>
    <p:sldId id="420" r:id="rId11"/>
    <p:sldId id="353" r:id="rId12"/>
    <p:sldId id="421" r:id="rId13"/>
    <p:sldId id="422" r:id="rId14"/>
    <p:sldId id="359" r:id="rId15"/>
    <p:sldId id="355" r:id="rId16"/>
    <p:sldId id="350" r:id="rId17"/>
    <p:sldId id="406" r:id="rId18"/>
    <p:sldId id="356" r:id="rId19"/>
    <p:sldId id="423" r:id="rId20"/>
    <p:sldId id="285" r:id="rId21"/>
    <p:sldId id="363" r:id="rId22"/>
    <p:sldId id="361" r:id="rId23"/>
    <p:sldId id="362" r:id="rId24"/>
    <p:sldId id="286" r:id="rId25"/>
    <p:sldId id="364" r:id="rId26"/>
    <p:sldId id="288" r:id="rId27"/>
    <p:sldId id="365" r:id="rId28"/>
    <p:sldId id="289" r:id="rId29"/>
    <p:sldId id="290" r:id="rId30"/>
    <p:sldId id="316" r:id="rId31"/>
    <p:sldId id="424" r:id="rId32"/>
    <p:sldId id="291" r:id="rId33"/>
    <p:sldId id="366" r:id="rId34"/>
    <p:sldId id="369" r:id="rId35"/>
    <p:sldId id="370" r:id="rId36"/>
    <p:sldId id="371" r:id="rId37"/>
    <p:sldId id="367" r:id="rId38"/>
    <p:sldId id="412" r:id="rId39"/>
    <p:sldId id="293" r:id="rId40"/>
    <p:sldId id="294" r:id="rId41"/>
    <p:sldId id="372" r:id="rId42"/>
    <p:sldId id="380" r:id="rId43"/>
    <p:sldId id="375" r:id="rId44"/>
    <p:sldId id="373" r:id="rId45"/>
    <p:sldId id="374" r:id="rId46"/>
    <p:sldId id="378" r:id="rId47"/>
    <p:sldId id="295" r:id="rId48"/>
    <p:sldId id="379" r:id="rId49"/>
    <p:sldId id="392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296" r:id="rId58"/>
    <p:sldId id="382" r:id="rId59"/>
    <p:sldId id="387" r:id="rId60"/>
    <p:sldId id="384" r:id="rId61"/>
    <p:sldId id="312" r:id="rId62"/>
    <p:sldId id="313" r:id="rId63"/>
    <p:sldId id="425" r:id="rId64"/>
    <p:sldId id="303" r:id="rId65"/>
    <p:sldId id="388" r:id="rId66"/>
    <p:sldId id="304" r:id="rId67"/>
    <p:sldId id="389" r:id="rId68"/>
    <p:sldId id="390" r:id="rId69"/>
    <p:sldId id="305" r:id="rId70"/>
    <p:sldId id="402" r:id="rId71"/>
    <p:sldId id="306" r:id="rId72"/>
    <p:sldId id="403" r:id="rId73"/>
    <p:sldId id="310" r:id="rId74"/>
    <p:sldId id="404" r:id="rId75"/>
    <p:sldId id="385" r:id="rId76"/>
    <p:sldId id="405" r:id="rId77"/>
    <p:sldId id="307" r:id="rId78"/>
    <p:sldId id="308" r:id="rId79"/>
    <p:sldId id="309" r:id="rId80"/>
    <p:sldId id="386" r:id="rId81"/>
    <p:sldId id="413" r:id="rId82"/>
    <p:sldId id="311" r:id="rId83"/>
    <p:sldId id="321" r:id="rId84"/>
    <p:sldId id="381" r:id="rId85"/>
    <p:sldId id="319" r:id="rId86"/>
    <p:sldId id="326" r:id="rId87"/>
    <p:sldId id="327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1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0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7193" autoAdjust="0"/>
  </p:normalViewPr>
  <p:slideViewPr>
    <p:cSldViewPr>
      <p:cViewPr varScale="1">
        <p:scale>
          <a:sx n="67" d="100"/>
          <a:sy n="67" d="100"/>
        </p:scale>
        <p:origin x="392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95" Type="http://schemas.openxmlformats.org/officeDocument/2006/relationships/customXml" Target="../customXml/item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F34D2-8AFF-4AB3-AB81-ABE335E1264B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B7176-418D-4A0C-93BF-3175D605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18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sr-Latn-RS" dirty="0"/>
              <a:t>Profesor: dr Asistenti</a:t>
            </a:r>
            <a:r>
              <a:rPr lang="en-US" dirty="0"/>
              <a:t>: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err="1"/>
              <a:t>SIiIT</a:t>
            </a:r>
            <a:r>
              <a:rPr lang="sr-Latn-RS" dirty="0"/>
              <a:t>: </a:t>
            </a:r>
            <a:r>
              <a:rPr lang="en-US" dirty="0"/>
              <a:t>RA:</a:t>
            </a:r>
            <a:r>
              <a:rPr lang="sr-Latn-RS" dirty="0"/>
              <a:t>,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24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Dakle, od susedstva zavisi koje vrste operacija možemo</a:t>
            </a:r>
            <a:r>
              <a:rPr lang="sr-Latn-RS" baseline="0" dirty="0"/>
              <a:t> raditi</a:t>
            </a:r>
            <a:endParaRPr lang="en-US" baseline="0" dirty="0"/>
          </a:p>
          <a:p>
            <a:pPr marL="171450" indent="-171450">
              <a:buFont typeface="Arial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Danas</a:t>
            </a:r>
            <a:r>
              <a:rPr lang="sr-Latn-RS" baseline="0" dirty="0"/>
              <a:t> se uglavnom koristi 8-susedstvo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Ali važno je da smo svesni ovih razlika jer mogu da utiču na rezultate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Recimo, relacije susedstva su veoma važne u medical data imaging obradi da se recimo odredi ovaj organ je sused ovog organa</a:t>
            </a:r>
            <a:endParaRPr lang="en-US" dirty="0"/>
          </a:p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1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U mnogim sistemima,</a:t>
            </a:r>
            <a:r>
              <a:rPr lang="sr-Latn-RS" baseline="0" dirty="0"/>
              <a:t> snimljene slike su malo iskrivljene usled perspektive, ugla snimanja, rotacije, itd.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0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/>
              <a:t>Augmentacija skupa podataka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65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i="0" dirty="0"/>
              <a:t>Prva</a:t>
            </a:r>
            <a:r>
              <a:rPr lang="sr-Latn-RS" i="0" baseline="0" dirty="0"/>
              <a:t> slika: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представља једноставну бинарну (црно-белу) слику димензија 4x4 пиксела, чији је хистограм приказан на слици 6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Први стубац хистограма (вредност x-осе је 0) говори да на слици постоје 4 црна пиксела. Други стубац показује да је на слици присутно 12 белих пиксела (вредност x-осе је 1)</a:t>
            </a:r>
            <a:endParaRPr lang="sr-Latn-R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itchFamily="34" charset="0"/>
              <a:buChar char="•"/>
            </a:pPr>
            <a:endParaRPr lang="sr-Latn-R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sr-Latn-R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Druga slika: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Слика 7 (а) је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grayscale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слика. На њој се уочава 4 интензитета сиве боје (укључујући и црну и белу боју), који су изражени као 4 ступца одговарајућег хистограма (слика 7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)). Овај хистограм се у односу на претходни (слика 6 (b)) разликује по томе што </a:t>
            </a:r>
            <a:r>
              <a:rPr lang="sr-Cyrl-R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овом случају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x-оси вредности интензитета иду од 0 до 255, што значи да постоји укупно 256 (=2</a:t>
            </a:r>
            <a:r>
              <a:rPr lang="sr-Cyrl-R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могућих вредности интензитета пиксела, односно да се вредност сваког пиксела на слици представља као 8-битна вредност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0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0: </a:t>
            </a:r>
            <a:r>
              <a:rPr lang="en-US" dirty="0" err="1"/>
              <a:t>crna</a:t>
            </a:r>
            <a:endParaRPr lang="en-US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2^N-1:</a:t>
            </a:r>
            <a:r>
              <a:rPr lang="en-US" baseline="0" dirty="0"/>
              <a:t> </a:t>
            </a:r>
            <a:r>
              <a:rPr lang="en-US" baseline="0" dirty="0" err="1"/>
              <a:t>bela</a:t>
            </a:r>
            <a:endParaRPr lang="en-US" baseline="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err="1"/>
              <a:t>Izme</a:t>
            </a:r>
            <a:r>
              <a:rPr lang="sr-Latn-RS" baseline="0" dirty="0"/>
              <a:t>đu su nijanse sive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65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Na slici se vidi da tamnija slika ima više poksela sa leve strane histograma, dok svetlija slika ima više sa desne strane, gde su svetlije</a:t>
            </a:r>
            <a:r>
              <a:rPr lang="sr-Latn-RS" baseline="0" dirty="0"/>
              <a:t> vrednosti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27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Želimo da histogram bude poravnat ali</a:t>
            </a:r>
            <a:r>
              <a:rPr lang="sr-Latn-RS" baseline="0" dirty="0"/>
              <a:t> zadrži generalni oblik „razvlačimo ga“</a:t>
            </a:r>
            <a:endParaRPr lang="sr-Latn-RS" dirty="0"/>
          </a:p>
          <a:p>
            <a:pPr marL="171450" indent="-171450">
              <a:buFont typeface="Arial" pitchFamily="34" charset="0"/>
              <a:buChar char="•"/>
            </a:pPr>
            <a:endParaRPr lang="sr-Latn-RS" dirty="0"/>
          </a:p>
          <a:p>
            <a:pPr marL="171450" indent="-171450">
              <a:buFont typeface="Arial" pitchFamily="34" charset="0"/>
              <a:buChar char="•"/>
            </a:pPr>
            <a:endParaRPr lang="sr-Latn-RS" baseline="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https://docs.opencv.org/3.1.0/d5/daf/tutorial_py_histogram_equalization.html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25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Slika: Histogram i CDF histograma slike sa makazama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CDF Cumulative Distribution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31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Mo</a:t>
            </a:r>
            <a:r>
              <a:rPr lang="sr-Latn-RS" dirty="0"/>
              <a:t>žete</a:t>
            </a:r>
            <a:r>
              <a:rPr lang="sr-Latn-RS" baseline="0" dirty="0"/>
              <a:t> recimo zameniti pozadinu, što se često radi u filmskoj industriji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Adobe: After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4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err="1"/>
              <a:t>Slika</a:t>
            </a:r>
            <a:r>
              <a:rPr lang="en-US" dirty="0"/>
              <a:t>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err="1"/>
              <a:t>Ivice</a:t>
            </a:r>
            <a:r>
              <a:rPr lang="en-US" baseline="0" dirty="0"/>
              <a:t> </a:t>
            </a:r>
            <a:r>
              <a:rPr lang="en-US" baseline="0" dirty="0" err="1"/>
              <a:t>jasno</a:t>
            </a:r>
            <a:r>
              <a:rPr lang="en-US" baseline="0" dirty="0"/>
              <a:t> </a:t>
            </a:r>
            <a:r>
              <a:rPr lang="en-US" baseline="0" dirty="0" err="1"/>
              <a:t>razdvajaju</a:t>
            </a:r>
            <a:r>
              <a:rPr lang="en-US" baseline="0" dirty="0"/>
              <a:t> </a:t>
            </a:r>
            <a:r>
              <a:rPr lang="en-US" baseline="0" dirty="0" err="1"/>
              <a:t>Veljka-Debeljka</a:t>
            </a:r>
            <a:r>
              <a:rPr lang="en-US" baseline="0" dirty="0"/>
              <a:t> od </a:t>
            </a:r>
            <a:r>
              <a:rPr lang="en-US" baseline="0" dirty="0" err="1"/>
              <a:t>pozadine</a:t>
            </a:r>
            <a:endParaRPr lang="en-US" baseline="0" dirty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/>
              <a:t>Ali, </a:t>
            </a:r>
            <a:r>
              <a:rPr lang="en-US" baseline="0" dirty="0" err="1"/>
              <a:t>recimo</a:t>
            </a:r>
            <a:r>
              <a:rPr lang="en-US" baseline="0" dirty="0"/>
              <a:t> </a:t>
            </a:r>
            <a:r>
              <a:rPr lang="en-US" baseline="0" dirty="0" err="1"/>
              <a:t>imamo</a:t>
            </a:r>
            <a:r>
              <a:rPr lang="en-US" baseline="0" dirty="0"/>
              <a:t> </a:t>
            </a:r>
            <a:r>
              <a:rPr lang="en-US" baseline="0" dirty="0" err="1"/>
              <a:t>sna</a:t>
            </a:r>
            <a:r>
              <a:rPr lang="sr-Latn-RS" baseline="0" dirty="0"/>
              <a:t>žne ivice i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Veljku</a:t>
            </a:r>
            <a:r>
              <a:rPr lang="sr-Latn-RS" baseline="0" dirty="0"/>
              <a:t>, za koje ne želimo da budu deo segmentacije (razlike unutar </a:t>
            </a:r>
            <a:r>
              <a:rPr lang="en-US" baseline="0" dirty="0" err="1"/>
              <a:t>oblasti</a:t>
            </a:r>
            <a:r>
              <a:rPr lang="en-US" baseline="0" dirty="0"/>
              <a:t> </a:t>
            </a:r>
            <a:r>
              <a:rPr lang="en-US" baseline="0" dirty="0" err="1"/>
              <a:t>Beljka</a:t>
            </a:r>
            <a:r>
              <a:rPr lang="en-US" baseline="0" dirty="0"/>
              <a:t> </a:t>
            </a:r>
            <a:r>
              <a:rPr lang="sr-Latn-RS" baseline="0" dirty="0"/>
              <a:t>za koje ne želimo da ispadnu deo različitog objekta)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 dirty="0"/>
              <a:t>Dakle, </a:t>
            </a:r>
            <a:r>
              <a:rPr lang="en-US" baseline="0" dirty="0" err="1"/>
              <a:t>ivice</a:t>
            </a:r>
            <a:r>
              <a:rPr lang="en-US" baseline="0" dirty="0"/>
              <a:t> </a:t>
            </a:r>
            <a:r>
              <a:rPr lang="en-US" baseline="0" dirty="0" err="1"/>
              <a:t>jesu</a:t>
            </a:r>
            <a:r>
              <a:rPr lang="en-US" baseline="0" dirty="0"/>
              <a:t> </a:t>
            </a:r>
            <a:r>
              <a:rPr lang="en-US" baseline="0" dirty="0" err="1"/>
              <a:t>bitne</a:t>
            </a:r>
            <a:r>
              <a:rPr lang="en-US" baseline="0" dirty="0"/>
              <a:t>, </a:t>
            </a:r>
            <a:r>
              <a:rPr lang="en-US" baseline="0" dirty="0" err="1"/>
              <a:t>ali</a:t>
            </a:r>
            <a:r>
              <a:rPr lang="en-US" baseline="0" dirty="0"/>
              <a:t> </a:t>
            </a:r>
            <a:r>
              <a:rPr lang="en-US" baseline="0" dirty="0" err="1"/>
              <a:t>nisu</a:t>
            </a:r>
            <a:r>
              <a:rPr lang="en-US" baseline="0" dirty="0"/>
              <a:t> </a:t>
            </a:r>
            <a:r>
              <a:rPr lang="en-US" baseline="0" dirty="0" err="1"/>
              <a:t>dovoljne</a:t>
            </a:r>
            <a:endParaRPr lang="sr-Latn-R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8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Primenjuju</a:t>
            </a:r>
            <a:r>
              <a:rPr lang="en-US" dirty="0">
                <a:solidFill>
                  <a:schemeClr val="accent5"/>
                </a:solidFill>
              </a:rPr>
              <a:t> se </a:t>
            </a:r>
            <a:r>
              <a:rPr lang="en-US" dirty="0" err="1">
                <a:solidFill>
                  <a:schemeClr val="accent5"/>
                </a:solidFill>
              </a:rPr>
              <a:t>pikel-po-piksel</a:t>
            </a:r>
            <a:endParaRPr lang="en-US" dirty="0">
              <a:solidFill>
                <a:schemeClr val="accent5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Odnosno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vrednost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izlaznog</a:t>
            </a:r>
            <a:r>
              <a:rPr lang="en-US" baseline="0" dirty="0">
                <a:solidFill>
                  <a:schemeClr val="accent5"/>
                </a:solidFill>
              </a:rPr>
              <a:t> </a:t>
            </a:r>
            <a:r>
              <a:rPr lang="en-US" baseline="0" dirty="0" err="1">
                <a:solidFill>
                  <a:schemeClr val="accent5"/>
                </a:solidFill>
              </a:rPr>
              <a:t>piksela</a:t>
            </a:r>
            <a:r>
              <a:rPr lang="en-US" baseline="0" dirty="0">
                <a:solidFill>
                  <a:schemeClr val="accent5"/>
                </a:solidFill>
              </a:rPr>
              <a:t> </a:t>
            </a:r>
            <a:r>
              <a:rPr lang="en-US" baseline="0" dirty="0" err="1">
                <a:solidFill>
                  <a:schemeClr val="accent5"/>
                </a:solidFill>
              </a:rPr>
              <a:t>zavisi</a:t>
            </a:r>
            <a:r>
              <a:rPr lang="en-US" baseline="0" dirty="0">
                <a:solidFill>
                  <a:schemeClr val="accent5"/>
                </a:solidFill>
              </a:rPr>
              <a:t> </a:t>
            </a:r>
            <a:r>
              <a:rPr lang="en-US" baseline="0" dirty="0" err="1">
                <a:solidFill>
                  <a:schemeClr val="accent5"/>
                </a:solidFill>
              </a:rPr>
              <a:t>samo</a:t>
            </a:r>
            <a:r>
              <a:rPr lang="en-US" baseline="0" dirty="0">
                <a:solidFill>
                  <a:schemeClr val="accent5"/>
                </a:solidFill>
              </a:rPr>
              <a:t> od </a:t>
            </a:r>
            <a:r>
              <a:rPr lang="en-US" baseline="0" dirty="0" err="1">
                <a:solidFill>
                  <a:schemeClr val="accent5"/>
                </a:solidFill>
              </a:rPr>
              <a:t>vrednosti</a:t>
            </a:r>
            <a:r>
              <a:rPr lang="en-US" baseline="0" dirty="0">
                <a:solidFill>
                  <a:schemeClr val="accent5"/>
                </a:solidFill>
              </a:rPr>
              <a:t> </a:t>
            </a:r>
            <a:r>
              <a:rPr lang="en-US" baseline="0" dirty="0" err="1">
                <a:solidFill>
                  <a:schemeClr val="accent5"/>
                </a:solidFill>
              </a:rPr>
              <a:t>odgovaraju</a:t>
            </a:r>
            <a:r>
              <a:rPr lang="sr-Latn-RS" baseline="0" dirty="0">
                <a:solidFill>
                  <a:schemeClr val="accent5"/>
                </a:solidFill>
              </a:rPr>
              <a:t>ćih piksela ulaznih slika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>
                <a:solidFill>
                  <a:schemeClr val="accent5"/>
                </a:solidFill>
              </a:rPr>
              <a:t>Dakle, ulazne slike moraju biti iste veličine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66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itchFamily="34" charset="0"/>
              <a:buChar char="•"/>
            </a:pPr>
            <a:r>
              <a:rPr lang="sr-Latn-RS" baseline="0" dirty="0"/>
              <a:t>Ali, ako pogledamo sliku </a:t>
            </a:r>
            <a:r>
              <a:rPr lang="en-US" baseline="0" dirty="0" err="1"/>
              <a:t>Saturna</a:t>
            </a:r>
            <a:r>
              <a:rPr lang="sr-Latn-RS" baseline="0" dirty="0"/>
              <a:t>, videćemo da se jasno vidi lopta, ali skoro da nema ivica sa </a:t>
            </a:r>
            <a:r>
              <a:rPr lang="en-US" baseline="0" dirty="0" err="1"/>
              <a:t>leve</a:t>
            </a:r>
            <a:r>
              <a:rPr lang="sr-Latn-RS" baseline="0" dirty="0"/>
              <a:t> strane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sr-Latn-RS" baseline="0" dirty="0"/>
              <a:t>Ali, vidimo da postoji oblik, postoje uniformne regije,...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sr-Latn-RS" baseline="0" dirty="0"/>
              <a:t>Možda bismo mogli iskoristiti Hough transformaciju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 dirty="0"/>
              <a:t>Ako znamo da slika sadrži krug, možemo ga potražiti na njoj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/>
              <a:t>Ako znamo da sadrži liniju, možemo i tu informaciju inkorporirati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5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4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Sada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možemo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izabrati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vrednost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thresholda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primer 130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piskele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klasifikovati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prema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njihovom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intenzitetu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59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pogledamo</a:t>
            </a:r>
            <a:r>
              <a:rPr lang="en-US" dirty="0"/>
              <a:t> histogram</a:t>
            </a:r>
            <a:r>
              <a:rPr lang="en-US" baseline="0" dirty="0"/>
              <a:t> </a:t>
            </a:r>
            <a:r>
              <a:rPr lang="en-US" baseline="0" dirty="0" err="1"/>
              <a:t>slike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leve</a:t>
            </a:r>
            <a:r>
              <a:rPr lang="en-US" baseline="0" dirty="0"/>
              <a:t> </a:t>
            </a:r>
            <a:r>
              <a:rPr lang="en-US" baseline="0" dirty="0" err="1"/>
              <a:t>strane</a:t>
            </a:r>
            <a:r>
              <a:rPr lang="en-US" baseline="0" dirty="0"/>
              <a:t>, on je </a:t>
            </a:r>
            <a:r>
              <a:rPr lang="en-US" i="1" baseline="0" dirty="0"/>
              <a:t>bimodal</a:t>
            </a:r>
            <a:endParaRPr lang="en-US" i="0" baseline="0" dirty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i="0" baseline="0" dirty="0" err="1"/>
              <a:t>Imamo</a:t>
            </a:r>
            <a:r>
              <a:rPr lang="en-US" i="0" baseline="0" dirty="0"/>
              <a:t> </a:t>
            </a:r>
            <a:r>
              <a:rPr lang="en-US" i="0" baseline="0" dirty="0" err="1"/>
              <a:t>dva</a:t>
            </a:r>
            <a:r>
              <a:rPr lang="en-US" i="0" baseline="0" dirty="0"/>
              <a:t> </a:t>
            </a:r>
            <a:r>
              <a:rPr lang="en-US" i="0" baseline="0" dirty="0" err="1"/>
              <a:t>odvojena</a:t>
            </a:r>
            <a:r>
              <a:rPr lang="en-US" i="0" baseline="0" dirty="0"/>
              <a:t> </a:t>
            </a:r>
            <a:r>
              <a:rPr lang="en-US" i="1" baseline="0" dirty="0"/>
              <a:t>modes </a:t>
            </a:r>
            <a:r>
              <a:rPr lang="en-US" i="0" baseline="0" dirty="0"/>
              <a:t>u </a:t>
            </a:r>
            <a:r>
              <a:rPr lang="en-US" i="0" baseline="0" dirty="0" err="1"/>
              <a:t>histogramu</a:t>
            </a:r>
            <a:endParaRPr lang="en-US" i="0" baseline="0" dirty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i="0" baseline="0" dirty="0"/>
              <a:t>Otsu bi </a:t>
            </a:r>
            <a:r>
              <a:rPr lang="en-US" i="0" baseline="0" dirty="0" err="1"/>
              <a:t>trebao</a:t>
            </a:r>
            <a:r>
              <a:rPr lang="en-US" i="0" baseline="0" dirty="0"/>
              <a:t> da </a:t>
            </a:r>
            <a:r>
              <a:rPr lang="en-US" i="0" baseline="0" dirty="0" err="1"/>
              <a:t>nam</a:t>
            </a:r>
            <a:r>
              <a:rPr lang="en-US" i="0" baseline="0" dirty="0"/>
              <a:t> </a:t>
            </a:r>
            <a:r>
              <a:rPr lang="en-US" i="0" baseline="0" dirty="0" err="1"/>
              <a:t>pomogne</a:t>
            </a:r>
            <a:r>
              <a:rPr lang="en-US" i="0" baseline="0" dirty="0"/>
              <a:t> da </a:t>
            </a:r>
            <a:r>
              <a:rPr lang="en-US" i="0" baseline="0" dirty="0" err="1"/>
              <a:t>automatski</a:t>
            </a:r>
            <a:r>
              <a:rPr lang="en-US" i="0" baseline="0" dirty="0"/>
              <a:t> </a:t>
            </a:r>
            <a:r>
              <a:rPr lang="en-US" i="0" baseline="0" dirty="0" err="1"/>
              <a:t>otkrijemo</a:t>
            </a:r>
            <a:r>
              <a:rPr lang="en-US" i="0" baseline="0" dirty="0"/>
              <a:t> </a:t>
            </a:r>
            <a:r>
              <a:rPr lang="en-US" i="0" baseline="0" dirty="0" err="1"/>
              <a:t>prag</a:t>
            </a:r>
            <a:r>
              <a:rPr lang="en-US" i="0" baseline="0" dirty="0"/>
              <a:t> </a:t>
            </a:r>
            <a:r>
              <a:rPr lang="en-US" i="0" baseline="0" dirty="0" err="1"/>
              <a:t>kao</a:t>
            </a:r>
            <a:r>
              <a:rPr lang="en-US" i="0" baseline="0" dirty="0"/>
              <a:t> </a:t>
            </a:r>
            <a:r>
              <a:rPr lang="en-US" i="0" baseline="0" dirty="0" err="1"/>
              <a:t>ovaj</a:t>
            </a:r>
            <a:r>
              <a:rPr lang="en-US" i="0" baseline="0" dirty="0"/>
              <a:t> </a:t>
            </a:r>
            <a:r>
              <a:rPr lang="en-US" i="0" baseline="0" dirty="0" err="1"/>
              <a:t>prikazan</a:t>
            </a:r>
            <a:r>
              <a:rPr lang="en-US" i="0" baseline="0" dirty="0"/>
              <a:t> </a:t>
            </a:r>
            <a:r>
              <a:rPr lang="en-US" i="0" baseline="0" dirty="0" err="1"/>
              <a:t>na</a:t>
            </a:r>
            <a:r>
              <a:rPr lang="en-US" i="0" baseline="0" dirty="0"/>
              <a:t> </a:t>
            </a:r>
            <a:r>
              <a:rPr lang="en-US" i="0" baseline="0" dirty="0" err="1"/>
              <a:t>slici</a:t>
            </a:r>
            <a:endParaRPr lang="en-US" i="0" baseline="0" dirty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i="0" baseline="0" dirty="0"/>
              <a:t>Mo</a:t>
            </a:r>
            <a:r>
              <a:rPr lang="sr-Latn-RS" i="0" baseline="0" dirty="0"/>
              <a:t>žemo da vidimo da je u ovom slučaju rezultat prilično dobar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10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err="1"/>
              <a:t>Naravno</a:t>
            </a:r>
            <a:r>
              <a:rPr lang="en-US" dirty="0"/>
              <a:t>, </a:t>
            </a:r>
            <a:r>
              <a:rPr lang="en-US" dirty="0" err="1"/>
              <a:t>nisu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ovoliko</a:t>
            </a:r>
            <a:r>
              <a:rPr lang="en-US" baseline="0" dirty="0"/>
              <a:t> </a:t>
            </a:r>
            <a:r>
              <a:rPr lang="en-US" baseline="0" dirty="0" err="1"/>
              <a:t>jednostavne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ne</a:t>
            </a:r>
            <a:r>
              <a:rPr lang="sr-Latn-RS" baseline="0" dirty="0"/>
              <a:t>će svuda Otsu raditi dobro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32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err="1"/>
              <a:t>Meri</a:t>
            </a:r>
            <a:r>
              <a:rPr lang="en-US" dirty="0"/>
              <a:t> “</a:t>
            </a:r>
            <a:r>
              <a:rPr lang="en-US" dirty="0" err="1"/>
              <a:t>kompaktnost</a:t>
            </a:r>
            <a:r>
              <a:rPr lang="en-US" dirty="0"/>
              <a:t>” </a:t>
            </a:r>
            <a:r>
              <a:rPr lang="en-US" dirty="0" err="1"/>
              <a:t>klasa</a:t>
            </a:r>
            <a:r>
              <a:rPr lang="en-US" dirty="0"/>
              <a:t>. </a:t>
            </a:r>
            <a:r>
              <a:rPr lang="en-US" dirty="0" err="1"/>
              <a:t>Kada</a:t>
            </a:r>
            <a:r>
              <a:rPr lang="en-US" baseline="0" dirty="0"/>
              <a:t> </a:t>
            </a:r>
            <a:r>
              <a:rPr lang="en-US" baseline="0" dirty="0" err="1"/>
              <a:t>bismo</a:t>
            </a:r>
            <a:r>
              <a:rPr lang="en-US" baseline="0" dirty="0"/>
              <a:t> </a:t>
            </a:r>
            <a:r>
              <a:rPr lang="en-US" baseline="0" dirty="0" err="1"/>
              <a:t>stavili</a:t>
            </a:r>
            <a:r>
              <a:rPr lang="en-US" baseline="0" dirty="0"/>
              <a:t> </a:t>
            </a:r>
            <a:r>
              <a:rPr lang="en-US" baseline="0" dirty="0" err="1"/>
              <a:t>treshold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pogre</a:t>
            </a:r>
            <a:r>
              <a:rPr lang="sr-Latn-RS" baseline="0" dirty="0"/>
              <a:t>šno mesto, varijansa jedne klase bi bila mnogo veća  </a:t>
            </a:r>
            <a:endParaRPr lang="en-US" baseline="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Ra</a:t>
            </a:r>
            <a:r>
              <a:rPr lang="sr-Latn-RS" baseline="0" dirty="0"/>
              <a:t>č</a:t>
            </a:r>
            <a:r>
              <a:rPr lang="en-US" baseline="0" dirty="0" err="1"/>
              <a:t>unanje</a:t>
            </a:r>
            <a:r>
              <a:rPr lang="sr-Latn-RS" baseline="0" dirty="0"/>
              <a:t>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 dirty="0"/>
              <a:t>Možemo isprobati sve pragove T</a:t>
            </a:r>
            <a:r>
              <a:rPr lang="en-US" baseline="0" dirty="0"/>
              <a:t>=</a:t>
            </a:r>
            <a:r>
              <a:rPr lang="sr-Latn-RS" baseline="0" dirty="0"/>
              <a:t>0</a:t>
            </a:r>
            <a:r>
              <a:rPr lang="en-US" baseline="0" dirty="0"/>
              <a:t>,1,2,…,</a:t>
            </a:r>
            <a:r>
              <a:rPr lang="sr-Latn-RS" baseline="0" dirty="0"/>
              <a:t>255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ve</a:t>
            </a:r>
            <a:r>
              <a:rPr lang="sr-Latn-RS" baseline="0" dirty="0"/>
              <a:t>ć će to biti dosta brzo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Prethodna slika je bio veoma lep primer, ali</a:t>
            </a:r>
            <a:r>
              <a:rPr lang="sr-Latn-RS" baseline="0" dirty="0"/>
              <a:t> ćemo sada razmotriti šta se dešava kada imamo šum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 dirty="0"/>
              <a:t>Prva slika: binarna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 dirty="0"/>
              <a:t>Druga: dodat je gausov šum. I dalje imamo dva modaliteta i Otsu i dalje može da pronađe dobru vrednost praga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 dirty="0"/>
              <a:t>Treća: dodat je značajno snažniji šum: histogram je dosta više distribuiran po svim vrednostima – Otsu neće biti u stanju da pronađe dobar prag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0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73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 bi smo postigli optimalni efekat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segmentacije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potrebno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više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znanja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procesiranja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slike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ćemo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vraćati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primer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slike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makazama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17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Napomena:</a:t>
            </a:r>
            <a:r>
              <a:rPr lang="sr-Latn-RS" baseline="0" dirty="0"/>
              <a:t> kategorije su 1-8, ali u grayscale ako ih predstavimo tako, ne bi se razlikovali od pozadine pa je oznaka kategorije skalirana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32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(two-pass,</a:t>
            </a:r>
            <a:r>
              <a:rPr lang="sr-Latn-RS" baseline="0" dirty="0"/>
              <a:t> jednom za pronalaženje kategorija a drugi put za ekvivalencije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0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Algoritam se izvršava u vremenu proporcionalnom broju piksela u slici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(izdvajanje komponenta-po-komponenta)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99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16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Uzimaju u obzir boje susednih komponenti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54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 morfološkim operacijama, vrednost svakog piksela rezultujuće slike se zasniva na poređenju odgovarajućeg piksela na originalnoj slici sa svojom okolinom. Veličina i oblik ove okoline predstavljaju strukturni element.</a:t>
            </a:r>
            <a:endParaRPr lang="sr-Latn-R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itchFamily="34" charset="0"/>
              <a:buChar char="•"/>
            </a:pPr>
            <a:endParaRPr lang="sr-Latn-R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14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sr-Latn-RS" sz="1200" dirty="0"/>
              <a:t>Detekcija jednostavnih oblika</a:t>
            </a:r>
          </a:p>
          <a:p>
            <a:pPr marL="342900" indent="-342900">
              <a:buFont typeface="Arial" pitchFamily="34" charset="0"/>
              <a:buChar char="•"/>
            </a:pPr>
            <a:endParaRPr lang="sr-Latn-RS" sz="1200" dirty="0"/>
          </a:p>
          <a:p>
            <a:pPr marL="342900" indent="-342900">
              <a:buFont typeface="Arial" pitchFamily="34" charset="0"/>
              <a:buChar char="•"/>
            </a:pPr>
            <a:r>
              <a:rPr lang="sr-Latn-RS" sz="1200" dirty="0"/>
              <a:t>Morfološki filteri za „sive“ slike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23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https://homepages.inf.ed.ac.uk/rbf/HIPR2/dilate.htm</a:t>
            </a:r>
            <a:endParaRPr lang="sr-Latn-RS" dirty="0"/>
          </a:p>
          <a:p>
            <a:pPr marL="171450" indent="-171450">
              <a:buFont typeface="Arial" pitchFamily="34" charset="0"/>
              <a:buChar char="•"/>
            </a:pPr>
            <a:endParaRPr lang="sr-Latn-RS" dirty="0"/>
          </a:p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Povezuje</a:t>
            </a:r>
            <a:r>
              <a:rPr lang="sr-Latn-RS" baseline="0" dirty="0"/>
              <a:t> ostrva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67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Recimo da smo skenirali sliku i dobili</a:t>
            </a:r>
            <a:r>
              <a:rPr lang="sr-Latn-RS" baseline="0" dirty="0"/>
              <a:t> dosta loš kvalitet slova – imamo dosta prekida u njima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Može biti problema u izlazu ako koristimo prevelik strukturni element – recimo tačku na i možemo spojiti sa i</a:t>
            </a:r>
          </a:p>
          <a:p>
            <a:pPr marL="0" indent="0">
              <a:buFont typeface="Arial" pitchFamily="34" charset="0"/>
              <a:buNone/>
            </a:pPr>
            <a:endParaRPr lang="sr-Latn-R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16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Efekat sužavanja pedmeta na</a:t>
            </a:r>
            <a:r>
              <a:rPr lang="sr-Latn-RS" baseline="0" dirty="0"/>
              <a:t> digitalnoj slici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https://homepages.inf.ed.ac.uk/rbf/HIPR2/erode.htm</a:t>
            </a:r>
            <a:endParaRPr lang="sr-Latn-R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sr-Latn-R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sr-Latn-RS" dirty="0"/>
              <a:t>Ovo će recimo sa slika krvnih ćelija</a:t>
            </a:r>
            <a:r>
              <a:rPr lang="sr-Latn-RS" baseline="0" dirty="0"/>
              <a:t> ukloniti false pozitives, izolovane tačke koje možemo prebrojati kao objekte, a ustvari su šum</a:t>
            </a:r>
            <a:endParaRPr lang="en-U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err="1"/>
              <a:t>Veli</a:t>
            </a:r>
            <a:r>
              <a:rPr lang="sr-Latn-RS" baseline="0" dirty="0"/>
              <a:t>čina objekta se smanjuje – dobijamo njegov podskup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sr-Latn-RS" baseline="0" dirty="0"/>
              <a:t>Ali šta da smo želeli da odredimo i veličinu ćelija</a:t>
            </a:r>
            <a:r>
              <a:rPr lang="en-US" baseline="0" dirty="0"/>
              <a:t>? Ova </a:t>
            </a:r>
            <a:r>
              <a:rPr lang="en-US" baseline="0" dirty="0" err="1"/>
              <a:t>operacija</a:t>
            </a:r>
            <a:r>
              <a:rPr lang="en-US" baseline="0" dirty="0"/>
              <a:t> bi </a:t>
            </a:r>
            <a:r>
              <a:rPr lang="en-US" baseline="0" dirty="0" err="1"/>
              <a:t>ih</a:t>
            </a:r>
            <a:r>
              <a:rPr lang="en-US" baseline="0" dirty="0"/>
              <a:t> </a:t>
            </a:r>
            <a:r>
              <a:rPr lang="en-US" baseline="0" dirty="0" err="1"/>
              <a:t>efektivno</a:t>
            </a:r>
            <a:r>
              <a:rPr lang="en-US" baseline="0" dirty="0"/>
              <a:t> </a:t>
            </a:r>
            <a:r>
              <a:rPr lang="en-US" baseline="0" dirty="0" err="1"/>
              <a:t>smanjila</a:t>
            </a:r>
            <a:r>
              <a:rPr lang="en-US" baseline="0" dirty="0"/>
              <a:t>. </a:t>
            </a:r>
            <a:endParaRPr lang="en-US" dirty="0"/>
          </a:p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Imaju</a:t>
            </a:r>
            <a:r>
              <a:rPr lang="sr-Latn-RS" baseline="0" dirty="0"/>
              <a:t> oko 100 slika iste galaksije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r-Latn-RS" dirty="0"/>
              <a:t>Menjamo veličinu strukturnog elementa (11 x 11, 15 x 15,…)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26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Otvaranje skida detalje koji su manji od strukturnog elementa i čuva bele rupe</a:t>
            </a:r>
          </a:p>
          <a:p>
            <a:pPr marL="171450" indent="-171450">
              <a:buFont typeface="Arial" pitchFamily="34" charset="0"/>
              <a:buChar char="•"/>
            </a:pPr>
            <a:endParaRPr lang="sr-Latn-RS" baseline="0" dirty="0"/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https://homepages.inf.ed.ac.uk/rbf/HIPR2/open.htm</a:t>
            </a:r>
          </a:p>
          <a:p>
            <a:pPr marL="171450" indent="-171450">
              <a:buFont typeface="Arial" pitchFamily="34" charset="0"/>
              <a:buChar char="•"/>
            </a:pPr>
            <a:endParaRPr lang="sr-Latn-R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77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2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Rezultat je zatvaranje belih rupa i čuvanje crnih detalja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https://homepages.inf.ed.ac.uk/rbf/HIPR2/close.htm</a:t>
            </a:r>
            <a:endParaRPr lang="sr-Latn-RS" dirty="0"/>
          </a:p>
          <a:p>
            <a:pPr marL="171450" indent="-171450">
              <a:buFont typeface="Arial" pitchFamily="34" charset="0"/>
              <a:buChar char="•"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74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43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Tekst na slici je dovoljno mali da se operatorom veličine 4x4 potpuno ukloni, mada se ukloni i deo detalja ručke</a:t>
            </a:r>
            <a:r>
              <a:rPr lang="sr-Latn-RS" baseline="0" dirty="0"/>
              <a:t> makaza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37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itchFamily="34" charset="0"/>
              <a:buChar char="•"/>
            </a:pPr>
            <a:r>
              <a:rPr lang="sr-Latn-RS" baseline="0" dirty="0"/>
              <a:t>Sada je pitanje u kom redosledu primeniti operacije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 dirty="0"/>
              <a:t>Prvo želimo da se oslobodimo ekstra stvari – belog šuma. Izvršićemo eroziju. Veličinu i oblik strukturnog elementa biramo prema veličini beloš šuma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 dirty="0"/>
              <a:t>Erozija načini grebene dosta mršavijim, tako da možemo pokušati otvaranje. Ovo je uradilo prilično dobar posao. Ima još nekoliko tačaka koje treba da budu uklonjene a nisu jer su veće od strukturnog elementa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sr-Latn-RS" baseline="0" dirty="0"/>
              <a:t>Ono što je ostao problem jeste da imamo nekih procepa koje treba popuniti, gde znamo da ne treba da bude prekida u grebenu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sr-Latn-RS" baseline="0" dirty="0"/>
              <a:t>Tako da, ako znamo da postoji ovakva vrsta problema kod skenova otiska prstiju, možemo automatski primeniti ove operatore na sve slike skenova koje dobijemo i recimo čuvati originalnu i procesiranu sliku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920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Recimo da želimo da sačuvamo horizontalne konekcije</a:t>
            </a:r>
            <a:r>
              <a:rPr lang="sr-Latn-RS" baseline="0" dirty="0"/>
              <a:t> a da uklonimo vertikalne. Onda bismo morali da koristimo tanki strukturni element u obliku pravougaonika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Obično se koriste standardni strukturni elementi, ali, ako posedujete domensko znanje da će šum ili oblici na slici imati određeni oblik, koristite ga definišete strukturni element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754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Dilacija – podesimo strukturni element tako da uvećamo objekat</a:t>
            </a:r>
            <a:r>
              <a:rPr lang="sr-Latn-RS" baseline="0" dirty="0"/>
              <a:t> za piksel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156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89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830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https://www.cs.cornell.edu/courses/cs1114/2013sp/sections/S06_convolution.pdf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756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dirty="0"/>
              <a:t>1/9</a:t>
            </a:r>
            <a:r>
              <a:rPr lang="sr-Latn-RS" baseline="0" dirty="0"/>
              <a:t> da bi se sabiralo na 1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Intenzitet se izgladio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Ovaj filter uklanja šum (koji se uglavnom nalazi u visokim frekvencijama), ali bluruje sliku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1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 image, a cat (left), and its low-pass (middle) and high-pass (right) filtered versions.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napravi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zamu</a:t>
            </a:r>
            <a:r>
              <a:rPr lang="sr-Latn-R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ćena (blured) slika i oduzme od originalne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sr-Latn-RS" dirty="0"/>
              <a:t>ističe detalje na slici ali će i amplifikovati šum</a:t>
            </a:r>
            <a:endParaRPr lang="en-US" dirty="0"/>
          </a:p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89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r-Latn-RS" dirty="0"/>
              <a:t>Postoji mnogo pristupa za detekciju pokreta – od veoma jednostavnih poput ovoga do kompleksnih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r-Latn-RS" dirty="0"/>
              <a:t>Zasniva se na segmentaciji (razdvajanje bitnog </a:t>
            </a:r>
            <a:r>
              <a:rPr lang="sr-Latn-RS" i="1" dirty="0" err="1"/>
              <a:t>foreground</a:t>
            </a:r>
            <a:r>
              <a:rPr lang="sr-Latn-RS" i="0" dirty="0"/>
              <a:t> od pozadine </a:t>
            </a:r>
            <a:r>
              <a:rPr lang="sr-Latn-RS" i="1" dirty="0" err="1"/>
              <a:t>background</a:t>
            </a:r>
            <a:r>
              <a:rPr lang="sr-Latn-R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r-Latn-RS" dirty="0"/>
              <a:t>Primarni način je segmentacija bazirana na </a:t>
            </a:r>
            <a:r>
              <a:rPr lang="sr-Latn-RS" dirty="0" err="1"/>
              <a:t>klasterovanju</a:t>
            </a:r>
            <a:r>
              <a:rPr lang="sr-Latn-RS" dirty="0"/>
              <a:t> (</a:t>
            </a:r>
            <a:r>
              <a:rPr lang="sr-Latn-RS" i="1" dirty="0" err="1"/>
              <a:t>Gaussian</a:t>
            </a:r>
            <a:r>
              <a:rPr lang="sr-Latn-RS" i="1" dirty="0"/>
              <a:t> </a:t>
            </a:r>
            <a:r>
              <a:rPr lang="sr-Latn-RS" i="1" dirty="0" err="1"/>
              <a:t>Mixture</a:t>
            </a:r>
            <a:r>
              <a:rPr lang="sr-Latn-RS" i="1" dirty="0"/>
              <a:t> Model</a:t>
            </a:r>
            <a:r>
              <a:rPr lang="sr-Latn-RS" dirty="0"/>
              <a:t>) – videćemo ovakve primere segmentacije na nekim od narednih predavanja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r-Latn-RS" dirty="0"/>
              <a:t>Ovakve funkcionalnosti imate implementirane u </a:t>
            </a:r>
            <a:r>
              <a:rPr lang="sr-Latn-RS" dirty="0" err="1"/>
              <a:t>OpenCV</a:t>
            </a:r>
            <a:r>
              <a:rPr lang="sr-Latn-RS" dirty="0"/>
              <a:t> biblioteci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r-Latn-R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dirty="0">
                <a:solidFill>
                  <a:schemeClr val="tx1"/>
                </a:solidFill>
              </a:rPr>
              <a:t>Pozadina je statična i ne menja se u uzastopnim </a:t>
            </a:r>
            <a:r>
              <a:rPr lang="sr-Latn-RS" sz="1200" dirty="0" err="1">
                <a:solidFill>
                  <a:schemeClr val="tx1"/>
                </a:solidFill>
              </a:rPr>
              <a:t>frejmovima</a:t>
            </a:r>
            <a:r>
              <a:rPr lang="sr-Latn-RS" sz="1200" dirty="0">
                <a:solidFill>
                  <a:schemeClr val="tx1"/>
                </a:solidFill>
              </a:rPr>
              <a:t> videa</a:t>
            </a:r>
            <a:endParaRPr lang="en-US" sz="12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r-Latn-RS" dirty="0"/>
              <a:t>Ovo je naravno samo pretpostavka – ako kamera nije zaista stacionarna (drhtanje ruku,…) – sve će biti detektovano kao pokret. Ako dođe do promena u osvetljenju, senkama, refleksiji ili drugih promena u okruženju – pozadina će izgledati značajno drugačije u uzastopnim </a:t>
            </a:r>
            <a:r>
              <a:rPr lang="sr-Latn-RS" dirty="0" err="1"/>
              <a:t>frejmovima</a:t>
            </a:r>
            <a:endParaRPr lang="sr-Latn-R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r-Latn-RS" dirty="0"/>
              <a:t>Zato su najpouzdaniji sistemi gde je kamera fiksirana, a svetlosni uslovi kontrolisani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sr-Latn-R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r-Latn-RS" dirty="0"/>
              <a:t>Oduzimanje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dirty="0"/>
              <a:t>Pretpostavka: prvi </a:t>
            </a:r>
            <a:r>
              <a:rPr lang="sr-Latn-RS" dirty="0" err="1"/>
              <a:t>frejm</a:t>
            </a:r>
            <a:r>
              <a:rPr lang="sr-Latn-RS" dirty="0"/>
              <a:t> videa ne sadrži pokrete i on se koristi kao slika pozadine. Pozadina se može uslikati bez</a:t>
            </a:r>
            <a:r>
              <a:rPr lang="sr-Latn-RS" baseline="0" dirty="0"/>
              <a:t> objekata ili pronaći </a:t>
            </a:r>
            <a:r>
              <a:rPr lang="sr-Latn-RS" baseline="0" dirty="0" err="1"/>
              <a:t>uprosečavanjem</a:t>
            </a:r>
            <a:r>
              <a:rPr lang="sr-Latn-RS" baseline="0" dirty="0"/>
              <a:t> mnogo snimljenih slika.</a:t>
            </a:r>
            <a:endParaRPr lang="sr-Latn-R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dirty="0"/>
              <a:t>Zbog šuma ćete morati definisati i najmanju regiju na slici koja mora biti promenjena da bi se detektovao pokret. Nijedna dva uzastopna </a:t>
            </a:r>
            <a:r>
              <a:rPr lang="sr-Latn-RS" dirty="0" err="1"/>
              <a:t>frejma</a:t>
            </a:r>
            <a:r>
              <a:rPr lang="sr-Latn-RS" dirty="0"/>
              <a:t> neće biti 100% identična u pogledu intenziteta svih piksela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dirty="0"/>
              <a:t>Regije koje sadrže pokret su svetlije, ali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sr-Latn-RS" dirty="0"/>
              <a:t>š</a:t>
            </a:r>
            <a:r>
              <a:rPr lang="en-US" dirty="0" err="1"/>
              <a:t>uma</a:t>
            </a:r>
            <a:r>
              <a:rPr lang="en-US" dirty="0"/>
              <a:t> pa </a:t>
            </a:r>
            <a:r>
              <a:rPr lang="sr-Latn-RS" dirty="0"/>
              <a:t>ćemo primeniti prag da definišemo jačinu razlike koja je značajna- da bismo došli do binarne slike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dirty="0"/>
              <a:t>Nakon toga tražite konture i kao rezultat vraćate najveću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9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Masking, </a:t>
            </a:r>
            <a:r>
              <a:rPr lang="en-US" dirty="0" err="1"/>
              <a:t>Antialising</a:t>
            </a:r>
            <a:r>
              <a:rPr lang="en-US" dirty="0"/>
              <a:t>, Blue Screening. (What is an alpha channel? Alpha Blending?)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1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Ponekad je lakše videti neke detalje na invertovanoj slici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Na primer, možemo videti koliko jasnije tkivo izgleda na negativu </a:t>
            </a:r>
            <a:r>
              <a:rPr lang="sr-Latn-RS" baseline="0" dirty="0" err="1"/>
              <a:t>mamograma</a:t>
            </a:r>
            <a:r>
              <a:rPr lang="sr-Latn-RS" baseline="0" dirty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sr-Latn-RS" baseline="0" dirty="0"/>
              <a:t>Setite se prethodnog predavanja… Sivi kvadrat u sredini je iste nijanse na obe slike, a deluje tamniji na beloj pozadini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B7176-418D-4A0C-93BF-3175D6058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0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36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7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4255"/>
          </a:xfrm>
          <a:solidFill>
            <a:schemeClr val="accent5">
              <a:lumMod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5127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8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0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9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43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7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6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86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7C036-4298-B04A-8B31-67A65E6362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F910-D339-0843-B794-B5AF5475C4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3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ric-yuan.me/simple-qr-code-scanner-1/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medium.com/@ageitgey/machine-learning-is-fun-part-4-modern-face-recognition-with-deep-learning-c3cffc121d7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pencv.org/3.1.0/d5/daf/tutorial_py_histogram_equalization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gif"/><Relationship Id="rId4" Type="http://schemas.openxmlformats.org/officeDocument/2006/relationships/image" Target="../media/image75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6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image" Target="../media/image10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image" Target="../media/image10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hyperlink" Target="https://www.pyimagesearch.com/2015/05/25/basic-motion-detection-and-tracking-with-python-and-opencv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sr-Latn-RS" sz="4500" dirty="0">
                <a:solidFill>
                  <a:srgbClr val="0D79A5"/>
                </a:solidFill>
              </a:rPr>
              <a:t>Jednostavne operacije za obradu slike</a:t>
            </a:r>
            <a:endParaRPr lang="en-US" sz="4500" kern="1200" dirty="0">
              <a:solidFill>
                <a:srgbClr val="0D79A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Understanding Computer Vision Techniques! – mc.ai">
            <a:extLst>
              <a:ext uri="{FF2B5EF4-FFF2-40B4-BE49-F238E27FC236}">
                <a16:creationId xmlns:a16="http://schemas.microsoft.com/office/drawing/2014/main" id="{6533AB39-0D1F-486A-B871-86398C36A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r="32581" b="-4"/>
          <a:stretch/>
        </p:blipFill>
        <p:spPr bwMode="auto">
          <a:xfrm>
            <a:off x="2836044" y="557189"/>
            <a:ext cx="3471910" cy="46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800077-AE8B-4EB7-915B-0577E94E9F06}"/>
              </a:ext>
            </a:extLst>
          </p:cNvPr>
          <p:cNvSpPr txBox="1"/>
          <p:nvPr/>
        </p:nvSpPr>
        <p:spPr>
          <a:xfrm>
            <a:off x="6481893" y="1137161"/>
            <a:ext cx="237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Segmentacija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00910-E5EA-42D7-8142-BB65D1791958}"/>
              </a:ext>
            </a:extLst>
          </p:cNvPr>
          <p:cNvSpPr txBox="1"/>
          <p:nvPr/>
        </p:nvSpPr>
        <p:spPr>
          <a:xfrm>
            <a:off x="6588038" y="2548641"/>
            <a:ext cx="216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Pronalaženje povezanih regiona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F85AFE-B07F-4145-9EB7-2B38270E28C4}"/>
              </a:ext>
            </a:extLst>
          </p:cNvPr>
          <p:cNvSpPr/>
          <p:nvPr/>
        </p:nvSpPr>
        <p:spPr>
          <a:xfrm>
            <a:off x="6588039" y="4126467"/>
            <a:ext cx="2166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Morfološke operacije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0347F-BF41-4375-925B-C94DF4BDABE2}"/>
              </a:ext>
            </a:extLst>
          </p:cNvPr>
          <p:cNvSpPr txBox="1"/>
          <p:nvPr/>
        </p:nvSpPr>
        <p:spPr>
          <a:xfrm>
            <a:off x="389406" y="1137161"/>
            <a:ext cx="237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Uklanjanje šuma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AC56-C8B4-41BB-9790-E4DF5842B5CC}"/>
              </a:ext>
            </a:extLst>
          </p:cNvPr>
          <p:cNvSpPr txBox="1"/>
          <p:nvPr/>
        </p:nvSpPr>
        <p:spPr>
          <a:xfrm>
            <a:off x="389406" y="4126467"/>
            <a:ext cx="237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Povećanje kontrasta</a:t>
            </a:r>
          </a:p>
        </p:txBody>
      </p:sp>
    </p:spTree>
    <p:extLst>
      <p:ext uri="{BB962C8B-B14F-4D97-AF65-F5344CB8AC3E}">
        <p14:creationId xmlns:p14="http://schemas.microsoft.com/office/powerpoint/2010/main" val="329977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4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E460-EF5A-4590-97A7-D461F1E1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Oduzimanje – osnova za: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EFDBF-FC39-4A33-9F0E-65DEA7C89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Video kompresija</a:t>
            </a:r>
          </a:p>
          <a:p>
            <a:pPr lvl="1"/>
            <a:r>
              <a:rPr lang="sr-Latn-RS" dirty="0"/>
              <a:t>Enkodirati samo razlike između </a:t>
            </a:r>
            <a:r>
              <a:rPr lang="sr-Latn-RS" dirty="0" err="1"/>
              <a:t>frejmova</a:t>
            </a:r>
            <a:endParaRPr lang="sr-Latn-RS" dirty="0"/>
          </a:p>
          <a:p>
            <a:pPr lvl="1"/>
            <a:r>
              <a:rPr lang="sr-Latn-RS" dirty="0"/>
              <a:t>Detekcija/predikcija pokreta se koristi u video kompresijama poput MPEG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9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22239"/>
            <a:ext cx="4003734" cy="5129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Logičke operacije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9" y="3581401"/>
            <a:ext cx="4746171" cy="2668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Primena</a:t>
            </a:r>
            <a:r>
              <a:rPr lang="en-US" dirty="0"/>
              <a:t>: </a:t>
            </a:r>
            <a:endParaRPr lang="sr-Latn-RS" dirty="0"/>
          </a:p>
          <a:p>
            <a:r>
              <a:rPr lang="sr-Latn-RS" dirty="0"/>
              <a:t>K</a:t>
            </a:r>
            <a:r>
              <a:rPr lang="en-US" dirty="0" err="1"/>
              <a:t>ombinovanje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</a:t>
            </a:r>
            <a:endParaRPr lang="sr-Latn-RS" dirty="0"/>
          </a:p>
          <a:p>
            <a:r>
              <a:rPr lang="sr-Latn-RS" dirty="0"/>
              <a:t>S</a:t>
            </a:r>
            <a:r>
              <a:rPr lang="en-US" dirty="0" err="1"/>
              <a:t>egmentacija</a:t>
            </a:r>
            <a:r>
              <a:rPr lang="en-US" dirty="0"/>
              <a:t> </a:t>
            </a:r>
            <a:r>
              <a:rPr lang="sr-Latn-RS" dirty="0"/>
              <a:t>(primena maske)</a:t>
            </a:r>
          </a:p>
          <a:p>
            <a:r>
              <a:rPr lang="sr-Latn-RS" i="1" dirty="0"/>
              <a:t>G</a:t>
            </a:r>
            <a:r>
              <a:rPr lang="en-US" i="1" dirty="0" err="1"/>
              <a:t>reen</a:t>
            </a:r>
            <a:r>
              <a:rPr lang="en-US" i="1" dirty="0"/>
              <a:t> screening</a:t>
            </a:r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F4AB6C-0FA4-4E45-AB47-8AA4E0D1D0DF}"/>
              </a:ext>
            </a:extLst>
          </p:cNvPr>
          <p:cNvSpPr/>
          <p:nvPr/>
        </p:nvSpPr>
        <p:spPr>
          <a:xfrm>
            <a:off x="4559300" y="1122239"/>
            <a:ext cx="4454070" cy="2154361"/>
          </a:xfrm>
          <a:prstGeom prst="wedgeRoundRectCallout">
            <a:avLst>
              <a:gd name="adj1" fmla="val -60843"/>
              <a:gd name="adj2" fmla="val 206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chemeClr val="tx1"/>
                </a:solidFill>
              </a:rPr>
              <a:t>Osnovne logičke operacije nad binarnim slikama</a:t>
            </a:r>
          </a:p>
          <a:p>
            <a:pPr algn="ctr"/>
            <a:r>
              <a:rPr lang="sr-Latn-RS" sz="2400" dirty="0">
                <a:solidFill>
                  <a:schemeClr val="tx1"/>
                </a:solidFill>
              </a:rPr>
              <a:t>0 – crni pikseli</a:t>
            </a:r>
          </a:p>
          <a:p>
            <a:pPr algn="ctr"/>
            <a:r>
              <a:rPr lang="sr-Latn-RS" sz="2400" dirty="0">
                <a:solidFill>
                  <a:schemeClr val="tx1"/>
                </a:solidFill>
              </a:rPr>
              <a:t>1 – beli pikseli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6464-C10B-4F80-96A5-B23F5C16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Negativ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56026-F539-4710-92B4-90BEE642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7" y="1336111"/>
            <a:ext cx="4343400" cy="418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0BDB2-923C-48DC-91A9-56DEBBF14B89}"/>
              </a:ext>
            </a:extLst>
          </p:cNvPr>
          <p:cNvSpPr/>
          <p:nvPr/>
        </p:nvSpPr>
        <p:spPr>
          <a:xfrm>
            <a:off x="1879600" y="1151445"/>
            <a:ext cx="2540000" cy="1143000"/>
          </a:xfrm>
          <a:prstGeom prst="wedgeRoundRectCallout">
            <a:avLst>
              <a:gd name="adj1" fmla="val -70843"/>
              <a:gd name="adj2" fmla="val 562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sr-Latn-RS" sz="2400" dirty="0" err="1">
                <a:solidFill>
                  <a:schemeClr val="tx1"/>
                </a:solidFill>
              </a:rPr>
              <a:t>Invertujemo</a:t>
            </a:r>
            <a:r>
              <a:rPr lang="sr-Latn-RS" sz="2400" dirty="0">
                <a:solidFill>
                  <a:schemeClr val="tx1"/>
                </a:solidFill>
              </a:rPr>
              <a:t> sliku: </a:t>
            </a:r>
          </a:p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chemeClr val="tx1"/>
                </a:solidFill>
              </a:rPr>
              <a:t> 0→255, 255→0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62071-F3BA-41B8-BAAB-31D50094C533}"/>
              </a:ext>
            </a:extLst>
          </p:cNvPr>
          <p:cNvSpPr txBox="1"/>
          <p:nvPr/>
        </p:nvSpPr>
        <p:spPr>
          <a:xfrm>
            <a:off x="4572000" y="1151445"/>
            <a:ext cx="434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/>
              <a:t>Razlog: </a:t>
            </a:r>
          </a:p>
          <a:p>
            <a:endParaRPr lang="sr-Latn-RS" sz="2400" dirty="0"/>
          </a:p>
          <a:p>
            <a:r>
              <a:rPr lang="sr-Latn-RS" sz="2400" dirty="0"/>
              <a:t>želimo da bele ili sivi detalji na crnoj pozadini budu uočljiviji</a:t>
            </a:r>
            <a:endParaRPr lang="en-US" sz="2400" dirty="0"/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EB156B1C-9247-4900-B2E0-5C0C84F4D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5858" r="58131"/>
          <a:stretch/>
        </p:blipFill>
        <p:spPr bwMode="auto">
          <a:xfrm>
            <a:off x="0" y="3126617"/>
            <a:ext cx="4343400" cy="373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0E96A729-973D-4404-A12A-659645C60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4" t="55858"/>
          <a:stretch/>
        </p:blipFill>
        <p:spPr bwMode="auto">
          <a:xfrm>
            <a:off x="4528458" y="3126617"/>
            <a:ext cx="4619461" cy="37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E4DB32BB-9124-4734-AF14-E718D800A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13844" r="7900" b="2909"/>
          <a:stretch/>
        </p:blipFill>
        <p:spPr bwMode="auto">
          <a:xfrm>
            <a:off x="1584594" y="3497308"/>
            <a:ext cx="5670012" cy="293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9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BF8E-C40D-46A2-8A34-E6FE32CC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Lokalno </a:t>
            </a:r>
            <a:r>
              <a:rPr lang="sr-Latn-RS" dirty="0" err="1"/>
              <a:t>uprosečavanje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B602D-B9EF-403F-BD0C-B689F8A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Definišimo lokalno susedstvo piksela:</a:t>
            </a:r>
          </a:p>
          <a:p>
            <a:pPr lvl="1"/>
            <a:r>
              <a:rPr lang="sr-Latn-RS" dirty="0"/>
              <a:t>Sliku smo reprezentovali putem matrice</a:t>
            </a:r>
          </a:p>
          <a:p>
            <a:pPr lvl="1"/>
            <a:r>
              <a:rPr lang="sr-Latn-RS" dirty="0"/>
              <a:t>Možemo definisati susedstvo piksela preko susednih elemenata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61AE-3179-44F8-8DDF-86B7AC7E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53268"/>
            <a:ext cx="5029200" cy="2746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724183-FC9B-4354-9D71-D3FC54668AD7}"/>
              </a:ext>
            </a:extLst>
          </p:cNvPr>
          <p:cNvSpPr/>
          <p:nvPr/>
        </p:nvSpPr>
        <p:spPr>
          <a:xfrm>
            <a:off x="1447800" y="5840133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sr-Latn-RS" sz="2400" dirty="0"/>
              <a:t>Tipično, za definiciju prostorne povezanosti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462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Povezanost piksela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2416596"/>
          </a:xfrm>
        </p:spPr>
        <p:txBody>
          <a:bodyPr>
            <a:normAutofit/>
          </a:bodyPr>
          <a:lstStyle/>
          <a:p>
            <a:r>
              <a:rPr lang="sr-Latn-RS" dirty="0"/>
              <a:t>Pojam susedstva možemo definisati i za grupe piksela</a:t>
            </a:r>
          </a:p>
          <a:p>
            <a:r>
              <a:rPr lang="sr-Latn-RS" dirty="0"/>
              <a:t>Rezultati će se razlikovati u zavisnosti od korišćenog pojma susedstva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31" y="2736248"/>
            <a:ext cx="3747704" cy="374770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9404BCA-D6A0-419E-BFCB-D4118010C534}"/>
              </a:ext>
            </a:extLst>
          </p:cNvPr>
          <p:cNvSpPr/>
          <p:nvPr/>
        </p:nvSpPr>
        <p:spPr>
          <a:xfrm>
            <a:off x="193936" y="2736248"/>
            <a:ext cx="1983817" cy="2126516"/>
          </a:xfrm>
          <a:prstGeom prst="wedgeRoundRectCallout">
            <a:avLst>
              <a:gd name="adj1" fmla="val 61110"/>
              <a:gd name="adj2" fmla="val 198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sr-Latn-RS" sz="2000" dirty="0"/>
              <a:t>Jedna grupa piksela koje smatramo „susedima“ ako koristimo 8-susedstvo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37DF7BC-640B-4652-AD20-B2C5B460B556}"/>
              </a:ext>
            </a:extLst>
          </p:cNvPr>
          <p:cNvSpPr/>
          <p:nvPr/>
        </p:nvSpPr>
        <p:spPr>
          <a:xfrm>
            <a:off x="6795905" y="2736248"/>
            <a:ext cx="2204758" cy="1464231"/>
          </a:xfrm>
          <a:prstGeom prst="wedgeRoundRectCallout">
            <a:avLst>
              <a:gd name="adj1" fmla="val 47209"/>
              <a:gd name="adj2" fmla="val 198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sr-Latn-RS" sz="2000" dirty="0"/>
              <a:t>Ali, ako koristimo 4-susedstvo, imamo 2 odvojene grupe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DEB9A0E-D408-42A3-9B08-A2B16BEE68A7}"/>
              </a:ext>
            </a:extLst>
          </p:cNvPr>
          <p:cNvSpPr/>
          <p:nvPr/>
        </p:nvSpPr>
        <p:spPr>
          <a:xfrm>
            <a:off x="6819499" y="4610100"/>
            <a:ext cx="1503385" cy="442674"/>
          </a:xfrm>
          <a:prstGeom prst="wedgeRoundRectCallout">
            <a:avLst>
              <a:gd name="adj1" fmla="val -171946"/>
              <a:gd name="adj2" fmla="val -1243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sr-Latn-RS" sz="2000" dirty="0"/>
              <a:t>Nisu susedi</a:t>
            </a:r>
          </a:p>
        </p:txBody>
      </p:sp>
    </p:spTree>
    <p:extLst>
      <p:ext uri="{BB962C8B-B14F-4D97-AF65-F5344CB8AC3E}">
        <p14:creationId xmlns:p14="http://schemas.microsoft.com/office/powerpoint/2010/main" val="37664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Lokalno uprosečavanje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3907971" cy="5127835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Vrednost piksela zamenjujemo prosečnom vrednošću njegovog  susedstva</a:t>
            </a:r>
          </a:p>
          <a:p>
            <a:pPr lvl="1"/>
            <a:r>
              <a:rPr lang="sr-Latn-RS" dirty="0"/>
              <a:t>Zavisi od definicije susedstva</a:t>
            </a:r>
          </a:p>
          <a:p>
            <a:pPr lvl="1"/>
            <a:endParaRPr lang="sr-Latn-RS" dirty="0"/>
          </a:p>
          <a:p>
            <a:r>
              <a:rPr lang="sr-Latn-RS" dirty="0"/>
              <a:t>Uklanjamo šum</a:t>
            </a:r>
          </a:p>
          <a:p>
            <a:r>
              <a:rPr lang="sr-Latn-RS" dirty="0"/>
              <a:t>Ali dobijamo zamućeniju sliku</a:t>
            </a:r>
          </a:p>
          <a:p>
            <a:r>
              <a:rPr lang="sr-Latn-RS" dirty="0"/>
              <a:t>Ima sofisticiranijih metoda koje prepoznaju gde su veće promene i ne koriste piksele sa druge strane oblasti koja predstavlja promenu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6"/>
          <a:stretch/>
        </p:blipFill>
        <p:spPr bwMode="auto">
          <a:xfrm>
            <a:off x="4114800" y="1143000"/>
            <a:ext cx="476759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4297153-4D58-41B1-AFBA-1BF08622F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4"/>
          <a:stretch/>
        </p:blipFill>
        <p:spPr bwMode="auto">
          <a:xfrm>
            <a:off x="4111171" y="3581400"/>
            <a:ext cx="4767595" cy="2691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82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</a:t>
            </a:r>
            <a:r>
              <a:rPr lang="en-US" dirty="0" err="1"/>
              <a:t>transformacije</a:t>
            </a:r>
            <a:endParaRPr 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4" y="990600"/>
            <a:ext cx="5995512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2971800" cy="62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4087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</a:t>
            </a:r>
            <a:r>
              <a:rPr lang="en-US" dirty="0" err="1"/>
              <a:t>transformacije</a:t>
            </a:r>
            <a:endParaRPr lang="en-US" dirty="0"/>
          </a:p>
        </p:txBody>
      </p:sp>
      <p:pic>
        <p:nvPicPr>
          <p:cNvPr id="4" name="Picture 7" descr="Image result for OpenCV rotate fac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143000"/>
            <a:ext cx="6499225" cy="18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4066" y="2891536"/>
            <a:ext cx="88758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Rotacija lica: radi pojednostavljenja prepoznavanja</a:t>
            </a:r>
          </a:p>
          <a:p>
            <a:pPr algn="ctr"/>
            <a:r>
              <a:rPr lang="en-US" sz="1200" dirty="0">
                <a:hlinkClick r:id="rId4"/>
              </a:rPr>
              <a:t>https://medium.com/@ageitgey/machine-learning-is-fun-part-4-modern-face-recognition-with-deep-learning-c3cffc121d78</a:t>
            </a:r>
            <a:r>
              <a:rPr lang="sr-Latn-RS" sz="1200" dirty="0"/>
              <a:t> 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18" y="3582888"/>
            <a:ext cx="4763387" cy="213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2918" y="5788223"/>
            <a:ext cx="477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400" dirty="0"/>
              <a:t>Isti otisak, ali različita pozicija i veličina – teško za poređenje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294314" y="5788223"/>
            <a:ext cx="3678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http://eric-yuan.me/simple-qr-code-scanner-1/</a:t>
            </a:r>
            <a:r>
              <a:rPr lang="sr-Latn-RS" sz="1400" dirty="0"/>
              <a:t> </a:t>
            </a:r>
            <a:endParaRPr lang="en-US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28048" y="3582888"/>
            <a:ext cx="3810739" cy="1905001"/>
            <a:chOff x="5228048" y="3276599"/>
            <a:chExt cx="3810739" cy="1905001"/>
          </a:xfrm>
        </p:grpSpPr>
        <p:pic>
          <p:nvPicPr>
            <p:cNvPr id="8" name="Picture 2" descr="bigbook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048" y="3276599"/>
              <a:ext cx="2540000" cy="1905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qrcod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3801884"/>
              <a:ext cx="885387" cy="854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/>
            <p:cNvSpPr/>
            <p:nvPr/>
          </p:nvSpPr>
          <p:spPr>
            <a:xfrm>
              <a:off x="7846906" y="4148843"/>
              <a:ext cx="230294" cy="16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1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Rotacija</a:t>
            </a:r>
            <a:r>
              <a:rPr lang="en-US" dirty="0"/>
              <a:t> – problem </a:t>
            </a:r>
            <a:r>
              <a:rPr lang="en-US" dirty="0" err="1"/>
              <a:t>diskretizacije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22239"/>
            <a:ext cx="4898571" cy="15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2924408"/>
            <a:ext cx="3070411" cy="35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FBFC816-7FB1-4F5E-845F-2E6CD69EE2CA}"/>
              </a:ext>
            </a:extLst>
          </p:cNvPr>
          <p:cNvSpPr/>
          <p:nvPr/>
        </p:nvSpPr>
        <p:spPr>
          <a:xfrm>
            <a:off x="3505201" y="3083113"/>
            <a:ext cx="1828799" cy="783193"/>
          </a:xfrm>
          <a:prstGeom prst="wedgeRoundRectCallout">
            <a:avLst>
              <a:gd name="adj1" fmla="val -66755"/>
              <a:gd name="adj2" fmla="val -209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000" dirty="0" err="1"/>
              <a:t>originalna</a:t>
            </a:r>
            <a:r>
              <a:rPr lang="en-US" sz="2000" dirty="0"/>
              <a:t> </a:t>
            </a:r>
            <a:r>
              <a:rPr lang="en-US" sz="2000" dirty="0" err="1"/>
              <a:t>slika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rotirana</a:t>
            </a:r>
            <a:r>
              <a:rPr lang="en-US" sz="2000" dirty="0"/>
              <a:t> </a:t>
            </a:r>
            <a:r>
              <a:rPr lang="en-US" sz="2000" dirty="0" err="1"/>
              <a:t>slika</a:t>
            </a:r>
            <a:endParaRPr lang="sr-Latn-RS" sz="20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BCC5CED-ABBB-4BE4-BE01-E25E3606A61B}"/>
              </a:ext>
            </a:extLst>
          </p:cNvPr>
          <p:cNvSpPr/>
          <p:nvPr/>
        </p:nvSpPr>
        <p:spPr>
          <a:xfrm>
            <a:off x="3505200" y="4960977"/>
            <a:ext cx="3733800" cy="783193"/>
          </a:xfrm>
          <a:prstGeom prst="wedgeRoundRectCallout">
            <a:avLst>
              <a:gd name="adj1" fmla="val -114685"/>
              <a:gd name="adj2" fmla="val 240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000" dirty="0" err="1"/>
              <a:t>rotirana</a:t>
            </a:r>
            <a:r>
              <a:rPr lang="en-US" sz="2000" dirty="0"/>
              <a:t> </a:t>
            </a:r>
            <a:r>
              <a:rPr lang="en-US" sz="2000" dirty="0" err="1"/>
              <a:t>slika</a:t>
            </a:r>
            <a:r>
              <a:rPr lang="en-US" sz="2000" dirty="0"/>
              <a:t> je </a:t>
            </a:r>
            <a:r>
              <a:rPr lang="en-US" sz="2000" dirty="0" err="1"/>
              <a:t>rotirana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istu</a:t>
            </a:r>
            <a:r>
              <a:rPr lang="en-US" sz="2000" dirty="0"/>
              <a:t> </a:t>
            </a:r>
            <a:r>
              <a:rPr lang="en-US" sz="2000" dirty="0" err="1"/>
              <a:t>orijentaciju</a:t>
            </a:r>
            <a:r>
              <a:rPr lang="en-US" sz="2000" dirty="0"/>
              <a:t>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ranije</a:t>
            </a:r>
            <a:endParaRPr lang="sr-Latn-RS" sz="20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4B76E1E-EC06-4D95-A423-6EF32DAB2573}"/>
              </a:ext>
            </a:extLst>
          </p:cNvPr>
          <p:cNvSpPr/>
          <p:nvPr/>
        </p:nvSpPr>
        <p:spPr>
          <a:xfrm>
            <a:off x="3505200" y="5867400"/>
            <a:ext cx="3733800" cy="783193"/>
          </a:xfrm>
          <a:prstGeom prst="wedgeRoundRectCallout">
            <a:avLst>
              <a:gd name="adj1" fmla="val -76901"/>
              <a:gd name="adj2" fmla="val -2431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000" dirty="0" err="1"/>
              <a:t>razlika</a:t>
            </a:r>
            <a:r>
              <a:rPr lang="en-US" sz="2000" dirty="0"/>
              <a:t> </a:t>
            </a:r>
            <a:r>
              <a:rPr lang="en-US" sz="2000" dirty="0" err="1"/>
              <a:t>originalne</a:t>
            </a:r>
            <a:r>
              <a:rPr lang="en-US" sz="2000" dirty="0"/>
              <a:t> </a:t>
            </a:r>
            <a:r>
              <a:rPr lang="en-US" sz="2000" dirty="0" err="1"/>
              <a:t>slike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leve</a:t>
            </a:r>
            <a:r>
              <a:rPr lang="en-US" sz="2000" dirty="0"/>
              <a:t> (</a:t>
            </a:r>
            <a:r>
              <a:rPr lang="en-US" sz="2000" dirty="0" err="1"/>
              <a:t>posledice</a:t>
            </a:r>
            <a:r>
              <a:rPr lang="en-US" sz="2000" dirty="0"/>
              <a:t> </a:t>
            </a:r>
            <a:r>
              <a:rPr lang="sr-Latn-RS" sz="2000" dirty="0" err="1"/>
              <a:t>diskretizacije</a:t>
            </a:r>
            <a:r>
              <a:rPr lang="en-US" sz="2000" dirty="0"/>
              <a:t>)</a:t>
            </a:r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77054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DDC9-DD58-4CF0-93F4-981112F9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Poboljšanje kontrasta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C9B92-5439-42DD-A1BC-D30530C3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Koristimo statističke osobine slike</a:t>
            </a:r>
          </a:p>
          <a:p>
            <a:pPr indent="0">
              <a:buNone/>
            </a:pPr>
            <a:r>
              <a:rPr lang="sr-Latn-RS" dirty="0"/>
              <a:t>(</a:t>
            </a:r>
            <a:r>
              <a:rPr lang="en-US" dirty="0" err="1"/>
              <a:t>sa</a:t>
            </a:r>
            <a:r>
              <a:rPr lang="sr-Latn-RS" dirty="0" err="1"/>
              <a:t>žetak</a:t>
            </a:r>
            <a:r>
              <a:rPr lang="sr-Latn-RS" dirty="0"/>
              <a:t> sadržaja slike koji pomaže njenoj interpretaciji)</a:t>
            </a:r>
          </a:p>
          <a:p>
            <a:pPr indent="0">
              <a:buNone/>
            </a:pPr>
            <a:endParaRPr lang="sr-Latn-RS" dirty="0"/>
          </a:p>
          <a:p>
            <a:r>
              <a:rPr lang="sr-Latn-RS" dirty="0"/>
              <a:t>Primer: histogram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9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Jednostavne operacije nad slikama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Slike smo reprezentovali kao matrice brojeva</a:t>
            </a:r>
          </a:p>
          <a:p>
            <a:endParaRPr lang="en-US" dirty="0"/>
          </a:p>
          <a:p>
            <a:r>
              <a:rPr lang="sr-Latn-RS" dirty="0"/>
              <a:t>Ovo nam omogućava jednostavne operacije nad slikama:</a:t>
            </a:r>
          </a:p>
          <a:p>
            <a:pPr lvl="1"/>
            <a:r>
              <a:rPr lang="sr-Latn-RS" dirty="0"/>
              <a:t>Sabiranje</a:t>
            </a:r>
          </a:p>
          <a:p>
            <a:pPr lvl="1"/>
            <a:r>
              <a:rPr lang="sr-Latn-RS" dirty="0"/>
              <a:t>Oduzimanje</a:t>
            </a:r>
          </a:p>
          <a:p>
            <a:pPr lvl="1"/>
            <a:r>
              <a:rPr lang="sr-Latn-RS" dirty="0"/>
              <a:t>Logičke operacije</a:t>
            </a:r>
          </a:p>
          <a:p>
            <a:pPr lvl="1"/>
            <a:r>
              <a:rPr lang="sr-Latn-RS" dirty="0"/>
              <a:t>Afine transformacije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sr-Latn-RS" dirty="0"/>
              <a:t>Ove operacije su veoma jednostavne i brze, a imaju širok spektar primena</a:t>
            </a:r>
            <a:endParaRPr lang="en-US" dirty="0"/>
          </a:p>
          <a:p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3325" b="19095"/>
          <a:stretch/>
        </p:blipFill>
        <p:spPr bwMode="auto">
          <a:xfrm>
            <a:off x="507011" y="3733799"/>
            <a:ext cx="6808189" cy="262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Histogram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0629" y="1122239"/>
                <a:ext cx="6193971" cy="2611560"/>
              </a:xfrm>
            </p:spPr>
            <p:txBody>
              <a:bodyPr>
                <a:normAutofit/>
              </a:bodyPr>
              <a:lstStyle/>
              <a:p>
                <a:r>
                  <a:rPr lang="sr-Latn-RS" dirty="0"/>
                  <a:t>Grafički prikaz brojnosti piksela datog intenziteta</a:t>
                </a:r>
              </a:p>
              <a:p>
                <a:pPr lvl="1"/>
                <a:r>
                  <a:rPr lang="sr-Latn-RS" sz="2200" dirty="0"/>
                  <a:t>Na </a:t>
                </a:r>
                <a14:m>
                  <m:oMath xmlns:m="http://schemas.openxmlformats.org/officeDocument/2006/math">
                    <m:r>
                      <a:rPr lang="sr-Latn-RS" sz="2200" i="1">
                        <a:latin typeface="Cambria Math"/>
                      </a:rPr>
                      <m:t>𝑥</m:t>
                    </m:r>
                  </m:oMath>
                </a14:m>
                <a:r>
                  <a:rPr lang="sr-Latn-RS" sz="2200" dirty="0"/>
                  <a:t> osi se predstavlja intenzitet piksela</a:t>
                </a:r>
              </a:p>
              <a:p>
                <a:pPr lvl="1"/>
                <a:r>
                  <a:rPr lang="sr-Latn-RS" sz="2200" dirty="0"/>
                  <a:t>Za svaki intenzitet na </a:t>
                </a:r>
                <a14:m>
                  <m:oMath xmlns:m="http://schemas.openxmlformats.org/officeDocument/2006/math">
                    <m:r>
                      <a:rPr lang="sr-Latn-R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sr-Latn-RS" sz="2200" dirty="0"/>
                  <a:t> osi prebrojimo koliko ima piksela tog intenziteta </a:t>
                </a:r>
              </a:p>
              <a:p>
                <a:pPr lvl="1"/>
                <a:r>
                  <a:rPr lang="sr-Latn-RS" sz="2200" dirty="0"/>
                  <a:t>visina stupca prikazanog na histogramu će biti proporcionalna tom broju</a:t>
                </a:r>
              </a:p>
              <a:p>
                <a:endParaRPr lang="sr-Latn-R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629" y="1122239"/>
                <a:ext cx="6193971" cy="2611560"/>
              </a:xfrm>
              <a:blipFill>
                <a:blip r:embed="rId4"/>
                <a:stretch>
                  <a:fillRect l="-1770" t="-3738" b="-3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4F209DB-2611-43D1-9A16-8B3F1F186A6C}"/>
              </a:ext>
            </a:extLst>
          </p:cNvPr>
          <p:cNvGrpSpPr/>
          <p:nvPr/>
        </p:nvGrpSpPr>
        <p:grpSpPr>
          <a:xfrm>
            <a:off x="6172201" y="1122239"/>
            <a:ext cx="2841170" cy="3552590"/>
            <a:chOff x="6172201" y="1122239"/>
            <a:chExt cx="2841170" cy="355259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0" t="19021" r="76023" b="42151"/>
            <a:stretch/>
          </p:blipFill>
          <p:spPr bwMode="auto">
            <a:xfrm>
              <a:off x="6896100" y="1122239"/>
              <a:ext cx="1393371" cy="14485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0" t="9210" b="25939"/>
            <a:stretch/>
          </p:blipFill>
          <p:spPr bwMode="auto">
            <a:xfrm>
              <a:off x="6172201" y="2590800"/>
              <a:ext cx="2841170" cy="2084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6629400" y="1846534"/>
              <a:ext cx="963386" cy="21158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7772400" y="2438400"/>
              <a:ext cx="2286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25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Histogram monohromatske (grayscale) slike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X-osa: vrednosti intenziteta piksela</a:t>
                </a:r>
              </a:p>
              <a:p>
                <a:pPr lvl="1"/>
                <a:r>
                  <a:rPr lang="sr-Latn-RS" dirty="0"/>
                  <a:t>Broj bita neophodan da predstavi sliku </a:t>
                </a:r>
                <a:r>
                  <a:rPr lang="en-US" dirty="0"/>
                  <a:t>→ </a:t>
                </a:r>
                <a:r>
                  <a:rPr lang="en-US" dirty="0" err="1"/>
                  <a:t>broj</a:t>
                </a:r>
                <a:r>
                  <a:rPr lang="en-US" dirty="0"/>
                  <a:t> </a:t>
                </a:r>
                <a:r>
                  <a:rPr lang="en-US" dirty="0" err="1"/>
                  <a:t>nijansi</a:t>
                </a:r>
                <a:r>
                  <a:rPr lang="en-US" dirty="0"/>
                  <a:t> </a:t>
                </a:r>
                <a:r>
                  <a:rPr lang="en-US" dirty="0" err="1"/>
                  <a:t>koje</a:t>
                </a:r>
                <a:r>
                  <a:rPr lang="en-US" dirty="0"/>
                  <a:t> je </a:t>
                </a:r>
                <a:r>
                  <a:rPr lang="en-US" dirty="0" err="1"/>
                  <a:t>mogu</a:t>
                </a:r>
                <a:r>
                  <a:rPr lang="sr-Latn-RS" dirty="0"/>
                  <a:t>ć</a:t>
                </a:r>
                <a:r>
                  <a:rPr lang="en-US" dirty="0"/>
                  <a:t>e </a:t>
                </a:r>
                <a:r>
                  <a:rPr lang="en-US" dirty="0" err="1"/>
                  <a:t>predstaviti</a:t>
                </a:r>
                <a:endParaRPr lang="sr-Latn-RS" dirty="0"/>
              </a:p>
              <a:p>
                <a:pPr lvl="1"/>
                <a:r>
                  <a:rPr lang="sr-Latn-RS" i="1" dirty="0"/>
                  <a:t>N</a:t>
                </a:r>
                <a:r>
                  <a:rPr lang="sr-Latn-RS" dirty="0"/>
                  <a:t> bitova </a:t>
                </a:r>
                <a:r>
                  <a:rPr lang="en-US" dirty="0"/>
                  <a:t>→ </a:t>
                </a:r>
                <a:r>
                  <a:rPr lang="sr-Latn-R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Latn-R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mogu</a:t>
                </a:r>
                <a:r>
                  <a:rPr lang="sr-Latn-RS" dirty="0"/>
                  <a:t>ćih vrednosti piksela u opsegu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66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fficeArt objec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" y="3025706"/>
            <a:ext cx="8878824" cy="21558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85908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Histogram monohromatske (grayscale) slike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22239"/>
            <a:ext cx="8878824" cy="3672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43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Histogram slike u boji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dirty="0"/>
              <a:t>Za slike u boji, moguće je analizirati svaki kanal zasebno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0"/>
          <a:stretch/>
        </p:blipFill>
        <p:spPr bwMode="auto">
          <a:xfrm>
            <a:off x="132588" y="1524000"/>
            <a:ext cx="8878824" cy="502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Šta možemo saznati sa histograma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/>
            <a:r>
              <a:rPr lang="sr-Latn-RS" dirty="0"/>
              <a:t>Raspon vrednosti na histogramu: osvetljenje</a:t>
            </a:r>
          </a:p>
          <a:p>
            <a:pPr marL="628650" lvl="1" indent="-171450"/>
            <a:r>
              <a:rPr lang="sr-Latn-RS" dirty="0"/>
              <a:t>Prosečna vrednost nam govori o osvetljenosti slike</a:t>
            </a:r>
          </a:p>
          <a:p>
            <a:pPr marL="628650" lvl="1" indent="-171450"/>
            <a:r>
              <a:rPr lang="sr-Latn-RS" i="1" dirty="0"/>
              <a:t>min</a:t>
            </a:r>
            <a:r>
              <a:rPr lang="sr-Latn-RS" dirty="0"/>
              <a:t> i </a:t>
            </a:r>
            <a:r>
              <a:rPr lang="sr-Latn-RS" i="1" dirty="0"/>
              <a:t>max</a:t>
            </a:r>
            <a:r>
              <a:rPr lang="sr-Latn-RS" dirty="0"/>
              <a:t> nam govore o rasponu intenziteta koji je snimljen</a:t>
            </a:r>
          </a:p>
          <a:p>
            <a:pPr marL="171450" indent="-171450"/>
            <a:endParaRPr lang="sr-Latn-RS" dirty="0"/>
          </a:p>
          <a:p>
            <a:pPr marL="171450" indent="-171450"/>
            <a:r>
              <a:rPr lang="sr-Latn-RS" dirty="0"/>
              <a:t>Standardna devijacija: kontrast</a:t>
            </a:r>
          </a:p>
          <a:p>
            <a:pPr marL="628650" lvl="1" indent="-171450"/>
            <a:r>
              <a:rPr lang="sr-Latn-RS" dirty="0"/>
              <a:t>Visoka: slika nešto predstavlja (barem u nekom svom delu)</a:t>
            </a:r>
          </a:p>
          <a:p>
            <a:pPr marL="628650" lvl="1" indent="-171450"/>
            <a:r>
              <a:rPr lang="sr-Latn-RS" dirty="0"/>
              <a:t>Niska: monotona sliku</a:t>
            </a:r>
            <a:endParaRPr lang="en-US" dirty="0"/>
          </a:p>
          <a:p>
            <a:pPr marL="628650" lvl="1" indent="-171450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3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fficeArt objec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27" b="13492"/>
          <a:stretch/>
        </p:blipFill>
        <p:spPr>
          <a:xfrm>
            <a:off x="132588" y="990600"/>
            <a:ext cx="5582412" cy="208565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Osvetljenje slike</a:t>
            </a:r>
            <a:endParaRPr lang="en-US" dirty="0"/>
          </a:p>
        </p:txBody>
      </p:sp>
      <p:pic>
        <p:nvPicPr>
          <p:cNvPr id="5" name="officeArt objec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27" b="12942"/>
          <a:stretch/>
        </p:blipFill>
        <p:spPr>
          <a:xfrm>
            <a:off x="132588" y="3611288"/>
            <a:ext cx="5582412" cy="24284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3221161"/>
            <a:ext cx="8882742" cy="609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000" dirty="0"/>
              <a:t>Nisko osvetljenje: vrednosti histograma su koncentrisane uglavnom na levoj strani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0629" y="6006832"/>
            <a:ext cx="8882742" cy="609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sr-Latn-RS" sz="2000" dirty="0"/>
              <a:t>Visoko osvetljenje: vrednosti histograma su koncentrisane uglavnom na desnoj strani</a:t>
            </a:r>
            <a:endParaRPr lang="en-US" sz="2000" dirty="0"/>
          </a:p>
        </p:txBody>
      </p:sp>
      <p:pic>
        <p:nvPicPr>
          <p:cNvPr id="7" name="officeArt object">
            <a:extLst>
              <a:ext uri="{FF2B5EF4-FFF2-40B4-BE49-F238E27FC236}">
                <a16:creationId xmlns:a16="http://schemas.microsoft.com/office/drawing/2014/main" id="{C680E52B-7E82-4C9E-BFF7-A753FEB9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8" b="12942"/>
          <a:stretch/>
        </p:blipFill>
        <p:spPr>
          <a:xfrm>
            <a:off x="5943600" y="3581400"/>
            <a:ext cx="3067812" cy="24284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officeArt object">
            <a:extLst>
              <a:ext uri="{FF2B5EF4-FFF2-40B4-BE49-F238E27FC236}">
                <a16:creationId xmlns:a16="http://schemas.microsoft.com/office/drawing/2014/main" id="{FC74E1F1-52A5-4372-9D3A-360587CAC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8" b="13492"/>
          <a:stretch/>
        </p:blipFill>
        <p:spPr>
          <a:xfrm>
            <a:off x="5715000" y="1014546"/>
            <a:ext cx="3287146" cy="208565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51283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Osvetljenje 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858961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/>
              <a:t>Ako ima previše piksela sa visokim ili niskim intenzitetom, tada je obično kontrast slike nizak i slika je previše svetla ili previše tamna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828800"/>
            <a:ext cx="61722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92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Kontrast</a:t>
            </a:r>
            <a:endParaRPr lang="en-US" dirty="0"/>
          </a:p>
        </p:txBody>
      </p:sp>
      <p:pic>
        <p:nvPicPr>
          <p:cNvPr id="4" name="officeArt objec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4" r="1277" b="9129"/>
          <a:stretch/>
        </p:blipFill>
        <p:spPr>
          <a:xfrm>
            <a:off x="513752" y="990600"/>
            <a:ext cx="8116497" cy="25956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0629" y="3657600"/>
            <a:ext cx="8882742" cy="36006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sr-Latn-RS" sz="2000" dirty="0"/>
              <a:t>Vrednosti ravnomerno raspodeljene po intenzitetima → dobar kontrast u osvetljenju</a:t>
            </a:r>
            <a:endParaRPr lang="en-US" sz="2000" dirty="0"/>
          </a:p>
        </p:txBody>
      </p:sp>
      <p:pic>
        <p:nvPicPr>
          <p:cNvPr id="6" name="officeArt objec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1"/>
          <a:stretch/>
        </p:blipFill>
        <p:spPr>
          <a:xfrm>
            <a:off x="485394" y="4017662"/>
            <a:ext cx="8173212" cy="19886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0629" y="6019800"/>
            <a:ext cx="8882742" cy="659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sr-Latn-RS" sz="2000" dirty="0"/>
              <a:t>Koncentracija vrednosti oko jednog određenog intenziteta → loš kontrast u osvetljenju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274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Poravnavanje histograma (</a:t>
            </a:r>
            <a:r>
              <a:rPr lang="sr-Latn-RS" sz="3200" i="1" dirty="0"/>
              <a:t>Histogram Equalization</a:t>
            </a:r>
            <a:r>
              <a:rPr lang="sr-Latn-RS" sz="3200" dirty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239961"/>
          </a:xfrm>
        </p:spPr>
        <p:txBody>
          <a:bodyPr>
            <a:normAutofit/>
          </a:bodyPr>
          <a:lstStyle/>
          <a:p>
            <a:r>
              <a:rPr lang="sr-Latn-RS" dirty="0"/>
              <a:t>Modifikujemo distribuciju intenziteta piksela tako da postoji otprilike jednak broj piksela za svaki od intenziteta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94560"/>
            <a:ext cx="61722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2590800"/>
            <a:ext cx="3031067" cy="13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1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Poravnavanje histograma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0629" y="1122239"/>
                <a:ext cx="8882742" cy="154476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sr-Latn-RS" dirty="0"/>
                  <a:t>Kumulativna funkciju gustine (CDF) histograma 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𝑐𝑑𝑓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 −∞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sr-Latn-R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sr-Latn-RS" b="0" dirty="0"/>
              </a:p>
              <a:p>
                <a:pPr marL="231775" indent="0">
                  <a:buNone/>
                </a:pPr>
                <a:r>
                  <a:rPr lang="sr-Latn-RS" i="1" dirty="0"/>
                  <a:t>k</a:t>
                </a:r>
                <a:r>
                  <a:rPr lang="sr-Latn-RS" dirty="0"/>
                  <a:t> – intenzitet piksela,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𝑃</m:t>
                    </m:r>
                    <m:r>
                      <a:rPr lang="sr-Latn-RS" b="0" i="1" smtClean="0">
                        <a:latin typeface="Cambria Math"/>
                      </a:rPr>
                      <m:t>(</m:t>
                    </m:r>
                    <m:r>
                      <a:rPr lang="sr-Latn-RS" b="0" i="1" smtClean="0">
                        <a:latin typeface="Cambria Math"/>
                      </a:rPr>
                      <m:t>𝑘</m:t>
                    </m:r>
                    <m:r>
                      <a:rPr lang="sr-Latn-R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sr-Latn-RS" i="1" dirty="0"/>
                  <a:t> – </a:t>
                </a:r>
                <a:r>
                  <a:rPr lang="sr-Latn-RS" dirty="0"/>
                  <a:t>verovatnoća pojave piksela intenziteta </a:t>
                </a:r>
                <a:r>
                  <a:rPr lang="sr-Latn-RS" i="1" dirty="0"/>
                  <a:t>k</a:t>
                </a:r>
                <a:endParaRPr lang="sr-Latn-R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629" y="1122239"/>
                <a:ext cx="8882742" cy="1544761"/>
              </a:xfrm>
              <a:blipFill rotWithShape="1">
                <a:blip r:embed="rId3"/>
                <a:stretch>
                  <a:fillRect l="-549" t="-7087" b="-2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/>
          <a:stretch/>
        </p:blipFill>
        <p:spPr bwMode="auto">
          <a:xfrm>
            <a:off x="1905000" y="2743200"/>
            <a:ext cx="533400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93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Jednostavne operacije nad slikama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Za </a:t>
                </a:r>
                <a:r>
                  <a:rPr lang="en-US" dirty="0" err="1"/>
                  <a:t>dve</a:t>
                </a:r>
                <a:r>
                  <a:rPr lang="en-US" dirty="0"/>
                  <a:t> </a:t>
                </a:r>
                <a:r>
                  <a:rPr lang="en-US" dirty="0" err="1"/>
                  <a:t>ulazne</a:t>
                </a:r>
                <a:r>
                  <a:rPr lang="en-US" dirty="0"/>
                  <a:t> </a:t>
                </a:r>
                <a:r>
                  <a:rPr lang="en-US" dirty="0" err="1"/>
                  <a:t>slike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datu</a:t>
                </a:r>
                <a:r>
                  <a:rPr lang="en-US" dirty="0"/>
                  <a:t> </a:t>
                </a:r>
                <a:r>
                  <a:rPr lang="en-US" dirty="0" err="1"/>
                  <a:t>funkciju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𝑂𝑝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𝑂𝑝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sr-Latn-RS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Latn-R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indent="0">
                  <a:spcAft>
                    <a:spcPts val="1200"/>
                  </a:spcAft>
                  <a:buNone/>
                </a:pPr>
                <a:r>
                  <a:rPr lang="en-US" dirty="0"/>
                  <a:t>operator se </a:t>
                </a:r>
                <a:r>
                  <a:rPr lang="en-US" dirty="0" err="1"/>
                  <a:t>primenjuje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odgovaraju</a:t>
                </a:r>
                <a:r>
                  <a:rPr lang="sr-Latn-RS" dirty="0"/>
                  <a:t>će parove </a:t>
                </a:r>
                <a:r>
                  <a:rPr lang="en-US" dirty="0" err="1"/>
                  <a:t>piksel</a:t>
                </a:r>
                <a:r>
                  <a:rPr lang="sr-Latn-RS" dirty="0"/>
                  <a:t>a ulaznih slika (</a:t>
                </a:r>
                <a:r>
                  <a:rPr lang="sr-Latn-RS" i="1" dirty="0" err="1"/>
                  <a:t>pairwise</a:t>
                </a:r>
                <a:r>
                  <a:rPr lang="sr-Latn-RS" dirty="0"/>
                  <a:t>) </a:t>
                </a:r>
              </a:p>
              <a:p>
                <a:pPr indent="0">
                  <a:spcAft>
                    <a:spcPts val="1200"/>
                  </a:spcAft>
                  <a:buNone/>
                </a:pPr>
                <a:r>
                  <a:rPr lang="sr-Latn-RS" dirty="0"/>
                  <a:t>Ulazne slike moraju biti iste veličine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656261"/>
            <a:ext cx="75438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3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Poravnavanje histograma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990601"/>
            <a:ext cx="5577840" cy="27145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3657600"/>
            <a:ext cx="5577840" cy="2912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585B44-77DE-4396-825B-DC802ED075B9}"/>
              </a:ext>
            </a:extLst>
          </p:cNvPr>
          <p:cNvSpPr/>
          <p:nvPr/>
        </p:nvSpPr>
        <p:spPr>
          <a:xfrm>
            <a:off x="5816844" y="3443540"/>
            <a:ext cx="3174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https://docs.opencv.org/3.1.0/d5/daf/tutorial_py_histogram_equalization.html</a:t>
            </a:r>
            <a:r>
              <a:rPr lang="sr-Latn-RS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22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23B9-7C17-4ED7-9940-9C6AB510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Poravnavanje histograma (</a:t>
            </a:r>
            <a:r>
              <a:rPr lang="sr-Latn-RS" sz="3200" i="1" dirty="0"/>
              <a:t>Histogram </a:t>
            </a:r>
            <a:r>
              <a:rPr lang="sr-Latn-RS" sz="3200" i="1" dirty="0" err="1"/>
              <a:t>Equalization</a:t>
            </a:r>
            <a:r>
              <a:rPr lang="sr-Latn-RS" sz="3200" dirty="0"/>
              <a:t>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C7383-7D63-4CA8-9925-8A2FA275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71450" indent="-171450"/>
            <a:r>
              <a:rPr lang="en-US" dirty="0"/>
              <a:t>Ova </a:t>
            </a:r>
            <a:r>
              <a:rPr lang="en-US" dirty="0" err="1"/>
              <a:t>operacija</a:t>
            </a:r>
            <a:r>
              <a:rPr lang="en-US" dirty="0"/>
              <a:t> </a:t>
            </a:r>
            <a:r>
              <a:rPr lang="en-US" dirty="0" err="1"/>
              <a:t>poja</a:t>
            </a:r>
            <a:r>
              <a:rPr lang="sr-Latn-RS" dirty="0" err="1"/>
              <a:t>čava</a:t>
            </a:r>
            <a:r>
              <a:rPr lang="sr-Latn-RS" dirty="0"/>
              <a:t> kontrast na slici</a:t>
            </a:r>
          </a:p>
          <a:p>
            <a:pPr marL="171450" indent="-171450"/>
            <a:endParaRPr lang="sr-Latn-RS" dirty="0"/>
          </a:p>
          <a:p>
            <a:pPr marL="171450" indent="-171450"/>
            <a:r>
              <a:rPr lang="sr-Latn-RS" dirty="0"/>
              <a:t>Veoma korisno za slike gde su i pozadina i objekti oboje previše svetli ili previše tamni</a:t>
            </a:r>
          </a:p>
          <a:p>
            <a:pPr marL="171450" indent="-171450"/>
            <a:endParaRPr lang="sr-Latn-RS" dirty="0"/>
          </a:p>
          <a:p>
            <a:pPr marL="171450" indent="-171450"/>
            <a:r>
              <a:rPr lang="sr-Latn-RS" dirty="0"/>
              <a:t>Na primer, ovo pomaže kod rendgena da se bolje vidi struktura kostiju i da se </a:t>
            </a:r>
            <a:r>
              <a:rPr lang="sr-Latn-RS" dirty="0" err="1"/>
              <a:t>pobojšaju</a:t>
            </a:r>
            <a:r>
              <a:rPr lang="sr-Latn-RS" dirty="0"/>
              <a:t> slike koje su </a:t>
            </a:r>
            <a:r>
              <a:rPr lang="sr-Latn-RS" i="1" dirty="0" err="1"/>
              <a:t>overexposed</a:t>
            </a:r>
            <a:r>
              <a:rPr lang="sr-Latn-RS" dirty="0"/>
              <a:t> ili </a:t>
            </a:r>
            <a:r>
              <a:rPr lang="sr-Latn-RS" i="1" dirty="0" err="1"/>
              <a:t>underexposed</a:t>
            </a:r>
            <a:endParaRPr lang="sr-Latn-RS" i="1" dirty="0"/>
          </a:p>
          <a:p>
            <a:pPr marL="171450" indent="-171450"/>
            <a:endParaRPr lang="sr-Latn-RS" i="1" dirty="0"/>
          </a:p>
          <a:p>
            <a:pPr marL="171450" indent="-171450"/>
            <a:r>
              <a:rPr lang="sr-Latn-RS" dirty="0" err="1"/>
              <a:t>Reverzibilna</a:t>
            </a:r>
            <a:r>
              <a:rPr lang="sr-Latn-RS" dirty="0"/>
              <a:t> transformacija (možemo je </a:t>
            </a:r>
            <a:r>
              <a:rPr lang="sr-Latn-RS" dirty="0" err="1"/>
              <a:t>invertovati</a:t>
            </a:r>
            <a:r>
              <a:rPr lang="sr-Latn-RS" dirty="0"/>
              <a:t> da dobijemo originalnu sliku)</a:t>
            </a:r>
          </a:p>
          <a:p>
            <a:pPr marL="171450" indent="-171450"/>
            <a:endParaRPr lang="sr-Latn-RS" dirty="0"/>
          </a:p>
          <a:p>
            <a:pPr marL="171450" indent="-171450"/>
            <a:r>
              <a:rPr lang="sr-Latn-RS" dirty="0"/>
              <a:t>Mana: može da poveća kontraste na pozadini a smanji koristan signal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>
                <a:solidFill>
                  <a:schemeClr val="accent5"/>
                </a:solidFill>
              </a:rPr>
              <a:t>Segmentacija slike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Analyzing the Papers Behind Facebook's Computer Vision Approach - DZone Big  Data">
            <a:extLst>
              <a:ext uri="{FF2B5EF4-FFF2-40B4-BE49-F238E27FC236}">
                <a16:creationId xmlns:a16="http://schemas.microsoft.com/office/drawing/2014/main" id="{CF19DB9F-BEFF-47DA-891F-3897DC36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75" b="15217"/>
          <a:stretch/>
        </p:blipFill>
        <p:spPr bwMode="auto">
          <a:xfrm>
            <a:off x="1885950" y="989013"/>
            <a:ext cx="5362575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35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Segmentacija</a:t>
            </a:r>
            <a:r>
              <a:rPr lang="en-US" dirty="0"/>
              <a:t> </a:t>
            </a:r>
            <a:r>
              <a:rPr lang="en-US" dirty="0" err="1"/>
              <a:t>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2106225"/>
          </a:xfrm>
        </p:spPr>
        <p:txBody>
          <a:bodyPr>
            <a:normAutofit/>
          </a:bodyPr>
          <a:lstStyle/>
          <a:p>
            <a:r>
              <a:rPr lang="sr-Latn-RS" dirty="0"/>
              <a:t>Postupak podele slike na regione sa sličnim atributima</a:t>
            </a:r>
            <a:endParaRPr lang="en-US" dirty="0"/>
          </a:p>
          <a:p>
            <a:pPr lvl="1"/>
            <a:r>
              <a:rPr lang="sr-Latn-RS" dirty="0"/>
              <a:t>I</a:t>
            </a:r>
            <a:r>
              <a:rPr lang="en-US" dirty="0" err="1"/>
              <a:t>zdvajanje</a:t>
            </a:r>
            <a:r>
              <a:rPr lang="en-US" dirty="0"/>
              <a:t> </a:t>
            </a:r>
            <a:r>
              <a:rPr lang="en-US" dirty="0" err="1"/>
              <a:t>objekta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pozadine</a:t>
            </a:r>
            <a:r>
              <a:rPr lang="en-US" dirty="0"/>
              <a:t> (</a:t>
            </a:r>
            <a:r>
              <a:rPr lang="en-US" i="1" dirty="0"/>
              <a:t>foreground</a:t>
            </a:r>
            <a:r>
              <a:rPr lang="en-US" dirty="0"/>
              <a:t>/</a:t>
            </a:r>
            <a:r>
              <a:rPr lang="en-US" i="1" dirty="0"/>
              <a:t>background separation</a:t>
            </a:r>
            <a:r>
              <a:rPr lang="sr-Latn-RS" i="1" dirty="0"/>
              <a:t>, background subtraction</a:t>
            </a:r>
            <a:r>
              <a:rPr lang="en-US" dirty="0"/>
              <a:t>)</a:t>
            </a:r>
            <a:endParaRPr lang="sr-Latn-RS" dirty="0"/>
          </a:p>
          <a:p>
            <a:pPr lvl="1"/>
            <a:r>
              <a:rPr lang="sr-Latn-RS" dirty="0"/>
              <a:t>Semantička anotacija delova slike (klasifikacija piksela slike u odgovarajuće kategorije)</a:t>
            </a:r>
          </a:p>
          <a:p>
            <a:endParaRPr lang="en-US" dirty="0"/>
          </a:p>
        </p:txBody>
      </p:sp>
      <p:pic>
        <p:nvPicPr>
          <p:cNvPr id="1026" name="Picture 2" descr="Image result for semantic segmentation 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28464"/>
            <a:ext cx="7162800" cy="317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0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sr-Latn-RS" dirty="0"/>
              <a:t>čega segmentišemo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5127835"/>
          </a:xfrm>
        </p:spPr>
        <p:txBody>
          <a:bodyPr/>
          <a:lstStyle/>
          <a:p>
            <a:r>
              <a:rPr lang="sr-Latn-RS" dirty="0"/>
              <a:t>Koji tip informacija</a:t>
            </a:r>
            <a:r>
              <a:rPr lang="en-US" dirty="0"/>
              <a:t> (</a:t>
            </a:r>
            <a:r>
              <a:rPr lang="en-US" dirty="0" err="1"/>
              <a:t>atribute</a:t>
            </a:r>
            <a:r>
              <a:rPr lang="en-US" dirty="0"/>
              <a:t>)</a:t>
            </a:r>
            <a:r>
              <a:rPr lang="sr-Latn-RS" dirty="0"/>
              <a:t> možemo koristiti za segmentaciju</a:t>
            </a:r>
            <a:r>
              <a:rPr lang="en-US" dirty="0"/>
              <a:t>?</a:t>
            </a:r>
            <a:endParaRPr lang="sr-Latn-RS" dirty="0"/>
          </a:p>
          <a:p>
            <a:pPr lvl="1"/>
            <a:r>
              <a:rPr lang="en-US" dirty="0"/>
              <a:t>O</a:t>
            </a:r>
            <a:r>
              <a:rPr lang="sr-Latn-RS" dirty="0"/>
              <a:t>svetljenost, boja, ivice, mere teksture,...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53488" y="2516122"/>
            <a:ext cx="5837024" cy="3733952"/>
            <a:chOff x="617242" y="2516122"/>
            <a:chExt cx="5837024" cy="37339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42" y="2516122"/>
              <a:ext cx="2799065" cy="37339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519322"/>
              <a:ext cx="2796666" cy="3730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sr-Latn-RS" dirty="0"/>
              <a:t>čega segmentišemo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5486400"/>
            <a:ext cx="8882742" cy="76367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Ivice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sr-Latn-RS" dirty="0"/>
              <a:t>žan atribut, ali nisu uvek dovoljne</a:t>
            </a:r>
          </a:p>
          <a:p>
            <a:r>
              <a:rPr lang="sr-Latn-RS" dirty="0"/>
              <a:t>Dobro je obuhvatiti više izvora informacija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93915" y="1122239"/>
            <a:ext cx="8556171" cy="4114800"/>
            <a:chOff x="130629" y="1122239"/>
            <a:chExt cx="8556171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" y="1122239"/>
              <a:ext cx="4114800" cy="4114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122239"/>
              <a:ext cx="4114800" cy="411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640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sr-Latn-RS" dirty="0"/>
              <a:t>čega segmentišemo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Hough </a:t>
            </a:r>
            <a:r>
              <a:rPr lang="en-US" dirty="0" err="1"/>
              <a:t>pronala</a:t>
            </a:r>
            <a:r>
              <a:rPr lang="sr-Latn-RS" dirty="0"/>
              <a:t>ženje krugova: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62284" y="1752600"/>
            <a:ext cx="8419432" cy="4114800"/>
            <a:chOff x="293915" y="1752600"/>
            <a:chExt cx="8419432" cy="4114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15" y="1752600"/>
              <a:ext cx="4114800" cy="4114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2" t="9524" r="19860" b="16667"/>
            <a:stretch/>
          </p:blipFill>
          <p:spPr>
            <a:xfrm>
              <a:off x="4572000" y="1752600"/>
              <a:ext cx="4141347" cy="411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400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 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znamo</a:t>
            </a:r>
            <a:r>
              <a:rPr lang="en-US" dirty="0"/>
              <a:t> da je </a:t>
            </a:r>
            <a:r>
              <a:rPr lang="en-US" dirty="0" err="1"/>
              <a:t>segmentacija</a:t>
            </a:r>
            <a:r>
              <a:rPr lang="en-US" dirty="0"/>
              <a:t> dobra?</a:t>
            </a:r>
            <a:endParaRPr lang="sr-Latn-RS" dirty="0"/>
          </a:p>
          <a:p>
            <a:pPr lvl="1"/>
            <a:r>
              <a:rPr lang="sr-Latn-RS" dirty="0"/>
              <a:t>Pikseli iste kategorije (sličnih vrednosti) formiraju povezani region</a:t>
            </a:r>
          </a:p>
          <a:p>
            <a:pPr lvl="1"/>
            <a:r>
              <a:rPr lang="sr-Latn-RS" dirty="0"/>
              <a:t>Susedni pikseli u različitim kategorijama i imaju različite vrednosti</a:t>
            </a:r>
            <a:endParaRPr lang="en-US" dirty="0"/>
          </a:p>
          <a:p>
            <a:pPr lvl="1"/>
            <a:endParaRPr lang="en-US" dirty="0"/>
          </a:p>
          <a:p>
            <a:r>
              <a:rPr lang="sr-Latn-RS" dirty="0"/>
              <a:t>Segmentacija je najčešće kritičan korak u analizi slike jer je to tačka u kojoj se prelazi sa piksela na objekat kao jedinice obrade</a:t>
            </a:r>
          </a:p>
          <a:p>
            <a:endParaRPr lang="sr-Latn-RS" dirty="0"/>
          </a:p>
          <a:p>
            <a:r>
              <a:rPr lang="sr-Latn-RS" dirty="0"/>
              <a:t>Ako je segmentacija uspešna, ona će olakšati ostale korake analize slike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1644-1298-468C-A0EA-C891517D62C5}"/>
              </a:ext>
            </a:extLst>
          </p:cNvPr>
          <p:cNvSpPr/>
          <p:nvPr/>
        </p:nvSpPr>
        <p:spPr>
          <a:xfrm>
            <a:off x="609600" y="1524000"/>
            <a:ext cx="4114800" cy="457200"/>
          </a:xfrm>
          <a:prstGeom prst="roundRect">
            <a:avLst/>
          </a:prstGeom>
          <a:solidFill>
            <a:schemeClr val="accent5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 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Gruba podela pristupa:</a:t>
            </a:r>
          </a:p>
          <a:p>
            <a:pPr lvl="1"/>
            <a:r>
              <a:rPr lang="sr-Latn-RS" dirty="0"/>
              <a:t>Histogram (određivanje praga)</a:t>
            </a:r>
          </a:p>
          <a:p>
            <a:pPr lvl="1"/>
            <a:r>
              <a:rPr lang="sr-Latn-RS" dirty="0"/>
              <a:t>Klasterovanje (poseban termin predavanja)</a:t>
            </a:r>
          </a:p>
          <a:p>
            <a:pPr lvl="1"/>
            <a:r>
              <a:rPr lang="sr-Latn-RS" dirty="0"/>
              <a:t>Praćenje ivica (morfološki pristupi, aktivne konture,...) </a:t>
            </a:r>
            <a:r>
              <a:rPr lang="sr-Latn-RS" i="1" dirty="0"/>
              <a:t>...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1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 slike</a:t>
            </a:r>
            <a:r>
              <a:rPr lang="en-US" dirty="0"/>
              <a:t> </a:t>
            </a:r>
            <a:r>
              <a:rPr lang="en-US" dirty="0" err="1"/>
              <a:t>pomo</a:t>
            </a:r>
            <a:r>
              <a:rPr lang="sr-Latn-RS" dirty="0"/>
              <a:t>ću praga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Najjednostavniji način za segmentaciju slike </a:t>
            </a:r>
          </a:p>
          <a:p>
            <a:endParaRPr lang="sr-Latn-RS" i="1" dirty="0"/>
          </a:p>
          <a:p>
            <a:r>
              <a:rPr lang="sr-Latn-RS" i="1" dirty="0" err="1"/>
              <a:t>Th</a:t>
            </a:r>
            <a:r>
              <a:rPr lang="en-US" i="1" dirty="0"/>
              <a:t>r</a:t>
            </a:r>
            <a:r>
              <a:rPr lang="sr-Latn-RS" i="1" dirty="0" err="1"/>
              <a:t>esholding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Poredimo osvetljenost piksela sa pragom (ili više pragova) i svrstavamo piksele u dve (ili više) kategorija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6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Sabiranje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,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endParaRPr lang="sr-Latn-RS" i="1" dirty="0"/>
              </a:p>
              <a:p>
                <a:pPr>
                  <a:spcAft>
                    <a:spcPts val="1200"/>
                  </a:spcAft>
                </a:pPr>
                <a:r>
                  <a:rPr lang="sr-Latn-RS" i="1" dirty="0" err="1"/>
                  <a:t>Weighted</a:t>
                </a:r>
                <a:r>
                  <a:rPr lang="sr-Latn-RS" i="1" dirty="0"/>
                  <a:t> blend: </a:t>
                </a:r>
                <a14:m>
                  <m:oMath xmlns:m="http://schemas.openxmlformats.org/officeDocument/2006/math">
                    <m:r>
                      <a:rPr lang="sr-Latn-RS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Latn-RS" i="1">
                            <a:latin typeface="Cambria Math"/>
                          </a:rPr>
                          <m:t>𝑥</m:t>
                        </m:r>
                        <m:r>
                          <a:rPr lang="sr-Latn-RS" i="1">
                            <a:latin typeface="Cambria Math"/>
                          </a:rPr>
                          <m:t>,</m:t>
                        </m:r>
                        <m:r>
                          <a:rPr lang="sr-Latn-R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" y="2078869"/>
            <a:ext cx="8878824" cy="270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8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 pomoću </a:t>
            </a:r>
            <a:r>
              <a:rPr lang="sr-Latn-RS" b="1" dirty="0"/>
              <a:t>globalnog</a:t>
            </a:r>
            <a:r>
              <a:rPr lang="sr-Latn-RS" dirty="0"/>
              <a:t> praga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697161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Najjednostavniji vid segmentacije pomoću praga je da poredimo vrednosti piksela sa samo jednim pragom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dirty="0"/>
              <a:t>Sliku ćemo pretvoriti u </a:t>
            </a:r>
            <a:r>
              <a:rPr lang="sr-Latn-RS" i="1" dirty="0"/>
              <a:t>grayscale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dirty="0"/>
              <a:t>Odabraćemo vrednost praga </a:t>
            </a:r>
            <a:r>
              <a:rPr lang="en-US" i="1" dirty="0"/>
              <a:t>T</a:t>
            </a:r>
            <a:endParaRPr lang="sr-Latn-RS" dirty="0"/>
          </a:p>
          <a:p>
            <a:pPr marL="971550" lvl="1" indent="-514350">
              <a:buFont typeface="+mj-lt"/>
              <a:buAutoNum type="arabicPeriod"/>
            </a:pPr>
            <a:r>
              <a:rPr lang="sr-Latn-RS" dirty="0"/>
              <a:t>Klasifikujemo piksele prema intenzitetu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6590" y="4952999"/>
            <a:ext cx="3961869" cy="1715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837933" y="3014083"/>
            <a:ext cx="7467601" cy="1862717"/>
            <a:chOff x="380999" y="2847085"/>
            <a:chExt cx="8153400" cy="2033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999" y="2847086"/>
              <a:ext cx="2709862" cy="2033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24200" y="2847085"/>
              <a:ext cx="2701481" cy="2027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32918" y="2847086"/>
              <a:ext cx="2701481" cy="2027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86400" y="1811932"/>
                <a:ext cx="3208892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sr-Latn-RS" sz="2000" b="0" i="1" smtClean="0">
                                    <a:latin typeface="Cambria Math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sr-Latn-RS" sz="2000" b="0" i="1" smtClean="0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sr-Latn-R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r-Latn-RS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sr-Latn-RS" sz="20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sr-Latn-RS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1,</m:t>
                                </m:r>
                              </m:e>
                              <m:e>
                                <m:r>
                                  <a:rPr lang="sr-Latn-RS" sz="2000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sr-Latn-R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r-Latn-RS" sz="20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sr-Latn-RS" sz="20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sr-Latn-RS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1932"/>
                <a:ext cx="3208892" cy="7788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26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Kako odrediti vrednost praga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40"/>
            <a:ext cx="8882742" cy="1591824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/>
              <a:t>Otsu</a:t>
            </a:r>
            <a:r>
              <a:rPr lang="en-US" dirty="0"/>
              <a:t>: </a:t>
            </a:r>
            <a:r>
              <a:rPr lang="sr-Latn-RS" dirty="0"/>
              <a:t>automatski pronalazi prag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histograma</a:t>
            </a:r>
            <a:endParaRPr lang="en-US" dirty="0"/>
          </a:p>
          <a:p>
            <a:r>
              <a:rPr lang="sr-Latn-RS" dirty="0"/>
              <a:t>Ideja je prikazana na s</a:t>
            </a:r>
            <a:r>
              <a:rPr lang="en-US" dirty="0"/>
              <a:t>li</a:t>
            </a:r>
            <a:r>
              <a:rPr lang="sr-Latn-RS" dirty="0"/>
              <a:t>ci</a:t>
            </a:r>
            <a:r>
              <a:rPr lang="en-US" dirty="0"/>
              <a:t>: </a:t>
            </a:r>
            <a:endParaRPr lang="sr-Latn-RS" dirty="0"/>
          </a:p>
          <a:p>
            <a:pPr lvl="1"/>
            <a:r>
              <a:rPr lang="sr-Latn-RS" dirty="0"/>
              <a:t>M</a:t>
            </a:r>
            <a:r>
              <a:rPr lang="en-US" dirty="0" err="1"/>
              <a:t>ultimodalni</a:t>
            </a:r>
            <a:r>
              <a:rPr lang="en-US" dirty="0"/>
              <a:t> histogram</a:t>
            </a:r>
            <a:r>
              <a:rPr lang="sr-Latn-RS" dirty="0"/>
              <a:t>: j</a:t>
            </a:r>
            <a:r>
              <a:rPr lang="en-US" dirty="0" err="1"/>
              <a:t>asno</a:t>
            </a:r>
            <a:r>
              <a:rPr lang="en-US" dirty="0"/>
              <a:t> </a:t>
            </a:r>
            <a:r>
              <a:rPr lang="en-US" dirty="0" err="1"/>
              <a:t>razdvojeni</a:t>
            </a:r>
            <a:r>
              <a:rPr lang="en-US" dirty="0"/>
              <a:t> </a:t>
            </a:r>
            <a:r>
              <a:rPr lang="en-US" dirty="0" err="1"/>
              <a:t>intenziteti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otiska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pozadine</a:t>
            </a:r>
            <a:endParaRPr lang="sr-Latn-RS" dirty="0"/>
          </a:p>
          <a:p>
            <a:pPr lvl="1"/>
            <a:r>
              <a:rPr lang="sr-Latn-RS" dirty="0"/>
              <a:t>Optimalan prag je obično u „dolinama“ histograma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" y="2714063"/>
            <a:ext cx="8878824" cy="3536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96E992-43A6-4E27-8954-1FAFEC6F08D1}"/>
              </a:ext>
            </a:extLst>
          </p:cNvPr>
          <p:cNvGrpSpPr/>
          <p:nvPr/>
        </p:nvGrpSpPr>
        <p:grpSpPr>
          <a:xfrm>
            <a:off x="3429000" y="3962400"/>
            <a:ext cx="990600" cy="2133600"/>
            <a:chOff x="3429000" y="3962400"/>
            <a:chExt cx="990600" cy="2133600"/>
          </a:xfrm>
        </p:grpSpPr>
        <p:sp>
          <p:nvSpPr>
            <p:cNvPr id="4" name="Rectangle 3"/>
            <p:cNvSpPr/>
            <p:nvPr/>
          </p:nvSpPr>
          <p:spPr>
            <a:xfrm>
              <a:off x="3429000" y="3962400"/>
              <a:ext cx="990600" cy="21336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29000" y="396278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5"/>
                  </a:solidFill>
                </a:rPr>
                <a:t>Otisak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28499B-4E91-47A9-A921-35305F78CBC5}"/>
              </a:ext>
            </a:extLst>
          </p:cNvPr>
          <p:cNvGrpSpPr/>
          <p:nvPr/>
        </p:nvGrpSpPr>
        <p:grpSpPr>
          <a:xfrm>
            <a:off x="4495800" y="2831068"/>
            <a:ext cx="1143000" cy="3264932"/>
            <a:chOff x="4495800" y="2831068"/>
            <a:chExt cx="1143000" cy="3264932"/>
          </a:xfrm>
        </p:grpSpPr>
        <p:sp>
          <p:nvSpPr>
            <p:cNvPr id="7" name="Rectangle 6"/>
            <p:cNvSpPr/>
            <p:nvPr/>
          </p:nvSpPr>
          <p:spPr>
            <a:xfrm>
              <a:off x="4617720" y="2895600"/>
              <a:ext cx="990600" cy="3200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800" y="283106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</a:rPr>
                <a:t>Pozadina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529146-692C-46D8-A463-C618E474254A}"/>
              </a:ext>
            </a:extLst>
          </p:cNvPr>
          <p:cNvGrpSpPr/>
          <p:nvPr/>
        </p:nvGrpSpPr>
        <p:grpSpPr>
          <a:xfrm>
            <a:off x="4317747" y="2560320"/>
            <a:ext cx="380489" cy="4112496"/>
            <a:chOff x="4317747" y="2560320"/>
            <a:chExt cx="380489" cy="4112496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507992" y="2560320"/>
              <a:ext cx="0" cy="381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317747" y="6303484"/>
                  <a:ext cx="3804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𝑻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747" y="6303484"/>
                  <a:ext cx="38048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379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Otsu</a:t>
            </a:r>
            <a:r>
              <a:rPr lang="en-US" dirty="0"/>
              <a:t> – </a:t>
            </a:r>
            <a:r>
              <a:rPr lang="en-US" dirty="0" err="1"/>
              <a:t>prag</a:t>
            </a:r>
            <a:r>
              <a:rPr lang="en-US" dirty="0"/>
              <a:t> je u “</a:t>
            </a:r>
            <a:r>
              <a:rPr lang="en-US" dirty="0" err="1"/>
              <a:t>dolini</a:t>
            </a:r>
            <a:r>
              <a:rPr lang="en-US" dirty="0"/>
              <a:t>” </a:t>
            </a:r>
            <a:r>
              <a:rPr lang="en-US" dirty="0" err="1"/>
              <a:t>histograma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4" t="8684" r="17346" b="16066"/>
          <a:stretch/>
        </p:blipFill>
        <p:spPr>
          <a:xfrm>
            <a:off x="228600" y="1066799"/>
            <a:ext cx="2861733" cy="23774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6696" r="8763" b="5182"/>
          <a:stretch/>
        </p:blipFill>
        <p:spPr>
          <a:xfrm>
            <a:off x="228600" y="3505200"/>
            <a:ext cx="4061460" cy="3154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t="8107" r="16846" b="15249"/>
          <a:stretch/>
        </p:blipFill>
        <p:spPr>
          <a:xfrm>
            <a:off x="3140727" y="1042415"/>
            <a:ext cx="2929819" cy="2432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0547" y="1042415"/>
            <a:ext cx="2997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err="1"/>
              <a:t>Veoma</a:t>
            </a:r>
            <a:r>
              <a:rPr lang="en-US" sz="2400" dirty="0"/>
              <a:t> </a:t>
            </a:r>
            <a:r>
              <a:rPr lang="en-US" sz="2400" dirty="0" err="1"/>
              <a:t>jednostavno</a:t>
            </a: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/>
              <a:t>Potpuno</a:t>
            </a:r>
            <a:r>
              <a:rPr lang="en-US" sz="2400" dirty="0"/>
              <a:t> </a:t>
            </a:r>
            <a:r>
              <a:rPr lang="en-US" sz="2400" dirty="0" err="1"/>
              <a:t>automatski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76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Otsu</a:t>
            </a:r>
            <a:r>
              <a:rPr lang="en-US" dirty="0"/>
              <a:t> – </a:t>
            </a:r>
            <a:r>
              <a:rPr lang="en-US" dirty="0" err="1"/>
              <a:t>prag</a:t>
            </a:r>
            <a:r>
              <a:rPr lang="en-US" dirty="0"/>
              <a:t> je u “</a:t>
            </a:r>
            <a:r>
              <a:rPr lang="en-US" dirty="0" err="1"/>
              <a:t>dolini</a:t>
            </a:r>
            <a:r>
              <a:rPr lang="en-US" dirty="0"/>
              <a:t>” </a:t>
            </a:r>
            <a:r>
              <a:rPr lang="en-US" dirty="0" err="1"/>
              <a:t>histograma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sr-Latn-RS" dirty="0"/>
                  <a:t>Imamo dve klase: 0-pozadina, 1-objekat od interesa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dirty="0"/>
                  <a:t>Otsu minimizuje </a:t>
                </a:r>
                <a:r>
                  <a:rPr lang="sr-Latn-RS" i="1" dirty="0"/>
                  <a:t>weighted within-class variance</a:t>
                </a:r>
                <a:r>
                  <a:rPr lang="sr-Latn-RS" dirty="0"/>
                  <a:t>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err="1"/>
                  <a:t>prag</a:t>
                </a:r>
                <a:r>
                  <a:rPr lang="en-US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e>
                    </m:d>
                  </m:oMath>
                </a14:m>
                <a:r>
                  <a:rPr lang="sr-Latn-RS" dirty="0"/>
                  <a:t> - veličina koju pokušavamo da minimizujemo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su</a:t>
                </a:r>
                <a:r>
                  <a:rPr lang="en-US" dirty="0"/>
                  <a:t> </a:t>
                </a:r>
                <a:r>
                  <a:rPr lang="en-US" dirty="0" err="1"/>
                  <a:t>verovatno</a:t>
                </a:r>
                <a:r>
                  <a:rPr lang="sr-Latn-RS" dirty="0"/>
                  <a:t>ća svake od klasa: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err="1"/>
                  <a:t>verovatno</a:t>
                </a:r>
                <a:r>
                  <a:rPr lang="sr-Latn-RS" dirty="0"/>
                  <a:t>ća piksela (koju znamo na osnovu histograma)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su</a:t>
                </a:r>
                <a:r>
                  <a:rPr lang="en-US" dirty="0"/>
                  <a:t> </a:t>
                </a:r>
                <a:r>
                  <a:rPr lang="en-US" dirty="0" err="1"/>
                  <a:t>varijanse</a:t>
                </a:r>
                <a:r>
                  <a:rPr lang="en-US" dirty="0"/>
                  <a:t> </a:t>
                </a:r>
                <a:r>
                  <a:rPr lang="en-US" dirty="0" err="1"/>
                  <a:t>svake</a:t>
                </a:r>
                <a:r>
                  <a:rPr lang="en-US" dirty="0"/>
                  <a:t> od </a:t>
                </a:r>
                <a:r>
                  <a:rPr lang="en-US" dirty="0" err="1"/>
                  <a:t>klasa</a:t>
                </a:r>
                <a:r>
                  <a:rPr lang="en-US" dirty="0"/>
                  <a:t>:</a:t>
                </a:r>
              </a:p>
              <a:p>
                <a:pPr marL="457200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𝑖𝑃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𝑖𝑃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,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sr-Latn-RS" dirty="0"/>
              </a:p>
              <a:p>
                <a:pPr marL="457200" lvl="1" indent="0">
                  <a:buNone/>
                </a:pPr>
                <a:endParaRPr lang="sr-Latn-R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54" t="-2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7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Problem šuma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512783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" y="1122239"/>
            <a:ext cx="8878824" cy="475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695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Problem šuma – rezultat primene </a:t>
            </a:r>
            <a:r>
              <a:rPr lang="sr-Latn-RS" sz="3600" i="1" dirty="0"/>
              <a:t>Otsu</a:t>
            </a:r>
            <a:r>
              <a:rPr lang="sr-Latn-RS" sz="3600" dirty="0"/>
              <a:t> praga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" y="5791200"/>
            <a:ext cx="9025128" cy="40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000" dirty="0"/>
              <a:t>problem možemo ispraviti tako što pre primene </a:t>
            </a:r>
            <a:r>
              <a:rPr lang="sr-Latn-RS" sz="2000" i="1" dirty="0"/>
              <a:t>Otsu</a:t>
            </a:r>
            <a:r>
              <a:rPr lang="sr-Latn-RS" sz="2000" dirty="0"/>
              <a:t> algoritma uklonimo šum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5"/>
          <a:stretch/>
        </p:blipFill>
        <p:spPr bwMode="auto">
          <a:xfrm>
            <a:off x="865414" y="1676400"/>
            <a:ext cx="7413171" cy="195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7127FF8-04C9-44FC-B198-C8C9CECDB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5"/>
          <a:stretch/>
        </p:blipFill>
        <p:spPr bwMode="auto">
          <a:xfrm>
            <a:off x="865414" y="3733800"/>
            <a:ext cx="7413171" cy="195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2F9456-4706-4671-B5A7-F160CF9DDD8C}"/>
              </a:ext>
            </a:extLst>
          </p:cNvPr>
          <p:cNvSpPr/>
          <p:nvPr/>
        </p:nvSpPr>
        <p:spPr>
          <a:xfrm>
            <a:off x="742949" y="1080272"/>
            <a:ext cx="7658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2000" dirty="0"/>
              <a:t>na </a:t>
            </a:r>
            <a:r>
              <a:rPr lang="sr-Latn-RS" sz="2000" dirty="0" err="1"/>
              <a:t>zašumljenim</a:t>
            </a:r>
            <a:r>
              <a:rPr lang="sr-Latn-RS" sz="2000" dirty="0"/>
              <a:t> slikama, segmentacija pomoću </a:t>
            </a:r>
            <a:r>
              <a:rPr lang="sr-Latn-RS" sz="2000" i="1" dirty="0" err="1"/>
              <a:t>Otsu</a:t>
            </a:r>
            <a:r>
              <a:rPr lang="sr-Latn-RS" sz="2000" dirty="0"/>
              <a:t> praga nije dobra</a:t>
            </a:r>
          </a:p>
        </p:txBody>
      </p:sp>
    </p:spTree>
    <p:extLst>
      <p:ext uri="{BB962C8B-B14F-4D97-AF65-F5344CB8AC3E}">
        <p14:creationId xmlns:p14="http://schemas.microsoft.com/office/powerpoint/2010/main" val="136332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Otsu</a:t>
            </a:r>
            <a:r>
              <a:rPr lang="en-US" dirty="0"/>
              <a:t> </a:t>
            </a:r>
            <a:r>
              <a:rPr lang="en-US" dirty="0" err="1"/>
              <a:t>nedostaci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2898985"/>
          </a:xfrm>
        </p:spPr>
        <p:txBody>
          <a:bodyPr>
            <a:normAutofit fontScale="92500" lnSpcReduction="20000"/>
          </a:bodyPr>
          <a:lstStyle/>
          <a:p>
            <a:r>
              <a:rPr lang="sr-Latn-RS" i="1" dirty="0"/>
              <a:t>Otsu</a:t>
            </a:r>
            <a:r>
              <a:rPr lang="sr-Latn-RS" dirty="0"/>
              <a:t> zanemaruje prostorne relacije</a:t>
            </a:r>
          </a:p>
          <a:p>
            <a:pPr lvl="1"/>
            <a:r>
              <a:rPr lang="sr-Latn-RS" dirty="0"/>
              <a:t>Koristi se samo histogram</a:t>
            </a:r>
          </a:p>
          <a:p>
            <a:pPr lvl="1"/>
            <a:r>
              <a:rPr lang="sr-Latn-RS" dirty="0"/>
              <a:t>Regije sa sličnim vrednostima intenziteta piksela se na histogramu nalaze blizu, bez obzira što mogu biti na sasvim različitim pozicijama slike </a:t>
            </a:r>
          </a:p>
          <a:p>
            <a:pPr lvl="1"/>
            <a:r>
              <a:rPr lang="sr-Latn-RS" dirty="0"/>
              <a:t>Otsu će ih tretirati kao da se radi o istoj regiji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Nejednako</a:t>
            </a:r>
            <a:r>
              <a:rPr lang="en-US" dirty="0"/>
              <a:t> </a:t>
            </a:r>
            <a:r>
              <a:rPr lang="en-US" dirty="0" err="1"/>
              <a:t>osvetljenje</a:t>
            </a:r>
            <a:r>
              <a:rPr lang="en-US" dirty="0"/>
              <a:t> (</a:t>
            </a:r>
            <a:r>
              <a:rPr lang="en-US" dirty="0" err="1"/>
              <a:t>generalni</a:t>
            </a:r>
            <a:r>
              <a:rPr lang="en-US" dirty="0"/>
              <a:t> problem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kori</a:t>
            </a:r>
            <a:r>
              <a:rPr lang="sr-Latn-RS" dirty="0"/>
              <a:t>šćenja globalnog praga</a:t>
            </a:r>
            <a:r>
              <a:rPr lang="en-US" dirty="0"/>
              <a:t>):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0" y="4421273"/>
            <a:ext cx="413433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571999"/>
            <a:ext cx="2235907" cy="167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9462" y="4571999"/>
            <a:ext cx="2223909" cy="1678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476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 pomoću </a:t>
            </a:r>
            <a:r>
              <a:rPr lang="sr-Latn-RS" b="1" dirty="0"/>
              <a:t>lokalnog</a:t>
            </a:r>
            <a:r>
              <a:rPr lang="sr-Latn-RS" dirty="0"/>
              <a:t> praga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0629" y="1122239"/>
                <a:ext cx="8882742" cy="5127835"/>
              </a:xfrm>
            </p:spPr>
            <p:txBody>
              <a:bodyPr/>
              <a:lstStyle/>
              <a:p>
                <a:r>
                  <a:rPr lang="sr-Latn-RS" dirty="0"/>
                  <a:t>Rešenje nejednakog osvetljenja: tražimo lokalni prag</a:t>
                </a:r>
              </a:p>
              <a:p>
                <a:pPr lvl="1"/>
                <a:r>
                  <a:rPr lang="en-US" dirty="0" err="1"/>
                  <a:t>Izaberemo</a:t>
                </a:r>
                <a:r>
                  <a:rPr lang="en-US" dirty="0"/>
                  <a:t> </a:t>
                </a:r>
                <a:r>
                  <a:rPr lang="en-US" dirty="0" err="1"/>
                  <a:t>prag</a:t>
                </a:r>
                <a:r>
                  <a:rPr lang="en-US" dirty="0"/>
                  <a:t> </a:t>
                </a:r>
                <a:r>
                  <a:rPr lang="en-US" dirty="0" err="1"/>
                  <a:t>pojedina</a:t>
                </a:r>
                <a:r>
                  <a:rPr lang="sr-Latn-RS" dirty="0"/>
                  <a:t>čno za svaki piksel na osnovu lokalnih vrednosti</a:t>
                </a:r>
                <a:endParaRPr lang="en-US" dirty="0"/>
              </a:p>
              <a:p>
                <a:pPr lvl="1"/>
                <a:r>
                  <a:rPr lang="sr-Latn-RS" dirty="0"/>
                  <a:t>Za svaki komšiluk od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50</m:t>
                    </m:r>
                    <m:r>
                      <a:rPr lang="en-US" b="0" i="1" smtClean="0">
                        <a:latin typeface="Cambria Math"/>
                      </a:rPr>
                      <m:t>×50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piksela</a:t>
                </a:r>
                <a:r>
                  <a:rPr lang="en-US" dirty="0"/>
                  <a:t>, </a:t>
                </a:r>
                <a:r>
                  <a:rPr lang="en-US" dirty="0" err="1"/>
                  <a:t>izabra</a:t>
                </a:r>
                <a:r>
                  <a:rPr lang="sr-Latn-RS" dirty="0"/>
                  <a:t>ćemo prag  koji pokriva najtamnije piksele tog komšiluka</a:t>
                </a:r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629" y="1122239"/>
                <a:ext cx="8882742" cy="5127835"/>
              </a:xfrm>
              <a:blipFill rotWithShape="1">
                <a:blip r:embed="rId3"/>
                <a:stretch>
                  <a:fillRect l="-1166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5" y="3200400"/>
            <a:ext cx="4593771" cy="284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87686" y="3466855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buFont typeface="Arial" pitchFamily="34" charset="0"/>
              <a:buChar char="•"/>
            </a:pPr>
            <a:r>
              <a:rPr lang="sr-Latn-RS" sz="2400" dirty="0"/>
              <a:t>Ovo je proizvelo kvalitetnu segmentaciju ne samo makaza nego i teksta</a:t>
            </a:r>
          </a:p>
          <a:p>
            <a:pPr marL="171450" lvl="1" indent="-171450">
              <a:buFont typeface="Arial" pitchFamily="34" charset="0"/>
              <a:buChar char="•"/>
            </a:pPr>
            <a:endParaRPr lang="sr-Latn-RS" sz="2400" dirty="0"/>
          </a:p>
          <a:p>
            <a:pPr marL="171450" lvl="1" indent="-171450">
              <a:buFont typeface="Arial" pitchFamily="34" charset="0"/>
              <a:buChar char="•"/>
            </a:pPr>
            <a:r>
              <a:rPr lang="sr-Latn-RS" sz="2400" dirty="0"/>
              <a:t>Problem: nismo uspeli da uklonimo tekst sa slike</a:t>
            </a:r>
          </a:p>
        </p:txBody>
      </p:sp>
    </p:spTree>
    <p:extLst>
      <p:ext uri="{BB962C8B-B14F-4D97-AF65-F5344CB8AC3E}">
        <p14:creationId xmlns:p14="http://schemas.microsoft.com/office/powerpoint/2010/main" val="414634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 pomoću </a:t>
            </a:r>
            <a:r>
              <a:rPr lang="sr-Latn-RS" b="1" dirty="0"/>
              <a:t>lokalnog</a:t>
            </a:r>
            <a:r>
              <a:rPr lang="sr-Latn-RS" dirty="0"/>
              <a:t> praga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22239"/>
            <a:ext cx="8878824" cy="263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800" y="3785079"/>
            <a:ext cx="143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Globalni prag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3766116"/>
            <a:ext cx="13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Lokalni prag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09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Označavanje povezanih regiona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849561"/>
          </a:xfrm>
        </p:spPr>
        <p:txBody>
          <a:bodyPr>
            <a:noAutofit/>
          </a:bodyPr>
          <a:lstStyle/>
          <a:p>
            <a:r>
              <a:rPr lang="sr-Latn-RS" sz="2400" dirty="0"/>
              <a:t>Želimo da grupišemo piksele na slici u povezane regione (komponente)</a:t>
            </a:r>
          </a:p>
          <a:p>
            <a:r>
              <a:rPr lang="sr-Latn-RS" sz="2400" dirty="0"/>
              <a:t>Kada smo otkrili sve grupe piksela koje postoje, svaki piksel ćemo anotirati </a:t>
            </a:r>
            <a:r>
              <a:rPr lang="sr-Latn-RS" sz="2400" i="1" dirty="0"/>
              <a:t>grayscale</a:t>
            </a:r>
            <a:r>
              <a:rPr lang="sr-Latn-RS" sz="2400" dirty="0"/>
              <a:t> nivoom (ili bojom) zavisno od komponente kojoj pripada</a:t>
            </a:r>
            <a:endParaRPr lang="en-US" sz="2400" dirty="0"/>
          </a:p>
          <a:p>
            <a:endParaRPr lang="sr-Latn-R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69897" y="2971800"/>
            <a:ext cx="4204205" cy="3217109"/>
            <a:chOff x="518875" y="2514600"/>
            <a:chExt cx="5257834" cy="4023360"/>
          </a:xfrm>
        </p:grpSpPr>
        <p:grpSp>
          <p:nvGrpSpPr>
            <p:cNvPr id="9" name="Group 8"/>
            <p:cNvGrpSpPr/>
            <p:nvPr/>
          </p:nvGrpSpPr>
          <p:grpSpPr>
            <a:xfrm>
              <a:off x="533400" y="2514600"/>
              <a:ext cx="5243309" cy="4023360"/>
              <a:chOff x="533400" y="2514600"/>
              <a:chExt cx="5243309" cy="402336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533400" y="2514600"/>
                <a:ext cx="5243309" cy="4023360"/>
                <a:chOff x="533400" y="2514600"/>
                <a:chExt cx="5243309" cy="4023360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3566160"/>
                  <a:ext cx="1920240" cy="1920240"/>
                </a:xfrm>
                <a:prstGeom prst="rect">
                  <a:avLst/>
                </a:prstGeom>
              </p:spPr>
            </p:pic>
            <p:grpSp>
              <p:nvGrpSpPr>
                <p:cNvPr id="14" name="Group 13"/>
                <p:cNvGrpSpPr/>
                <p:nvPr/>
              </p:nvGrpSpPr>
              <p:grpSpPr>
                <a:xfrm>
                  <a:off x="3856469" y="2514600"/>
                  <a:ext cx="1920240" cy="4023360"/>
                  <a:chOff x="3856469" y="2514600"/>
                  <a:chExt cx="1920240" cy="4023360"/>
                </a:xfrm>
              </p:grpSpPr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6469" y="2514600"/>
                    <a:ext cx="1920240" cy="192024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6469" y="4617720"/>
                    <a:ext cx="1920240" cy="192024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" name="Right Arrow 11"/>
              <p:cNvSpPr/>
              <p:nvPr/>
            </p:nvSpPr>
            <p:spPr>
              <a:xfrm>
                <a:off x="2895600" y="4305300"/>
                <a:ext cx="533400" cy="4419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18875" y="5486400"/>
              <a:ext cx="1949297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r-Latn-RS" sz="2000" dirty="0"/>
                <a:t>Originalna slika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65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Sabiranje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011361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NASA je snimila sliku iste galaksije više puta</a:t>
            </a:r>
          </a:p>
          <a:p>
            <a:pPr lvl="1"/>
            <a:r>
              <a:rPr lang="sr-Latn-RS" dirty="0"/>
              <a:t>Svaka slika sadrži šum</a:t>
            </a:r>
          </a:p>
          <a:p>
            <a:pPr lvl="1"/>
            <a:r>
              <a:rPr lang="sr-Latn-RS" dirty="0"/>
              <a:t>Slike su poravnate (nije menjan ugao kamere)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r="67176" b="50205"/>
          <a:stretch/>
        </p:blipFill>
        <p:spPr bwMode="auto">
          <a:xfrm>
            <a:off x="117929" y="2205076"/>
            <a:ext cx="2053771" cy="219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493B47F-EADB-4E6D-85F5-DA6A2E121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0" r="66772"/>
          <a:stretch/>
        </p:blipFill>
        <p:spPr bwMode="auto">
          <a:xfrm>
            <a:off x="117929" y="4419600"/>
            <a:ext cx="2091871" cy="220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9F574D2-E507-4FF9-A8FC-C835FFBEA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8" r="33429" b="49930"/>
          <a:stretch/>
        </p:blipFill>
        <p:spPr bwMode="auto">
          <a:xfrm>
            <a:off x="2209800" y="2205076"/>
            <a:ext cx="2099128" cy="220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2ACA50B-A79E-4A1E-A2D6-93D8AC112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1" b="49930"/>
          <a:stretch/>
        </p:blipFill>
        <p:spPr bwMode="auto">
          <a:xfrm>
            <a:off x="4308928" y="2205076"/>
            <a:ext cx="2104572" cy="220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6DB31FE-DD08-435C-BEB4-294B1CBD2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6" t="49930" r="33632"/>
          <a:stretch/>
        </p:blipFill>
        <p:spPr bwMode="auto">
          <a:xfrm>
            <a:off x="2247900" y="4419600"/>
            <a:ext cx="2022928" cy="220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89A69E6-49AE-4396-B76E-8A947A488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0" t="49930" r="1"/>
          <a:stretch/>
        </p:blipFill>
        <p:spPr bwMode="auto">
          <a:xfrm>
            <a:off x="4308928" y="4419600"/>
            <a:ext cx="2104572" cy="220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FF8A5C9-90B6-483E-A618-A39447304BCA}"/>
              </a:ext>
            </a:extLst>
          </p:cNvPr>
          <p:cNvSpPr/>
          <p:nvPr/>
        </p:nvSpPr>
        <p:spPr>
          <a:xfrm>
            <a:off x="6676571" y="2192964"/>
            <a:ext cx="2362200" cy="884254"/>
          </a:xfrm>
          <a:prstGeom prst="wedgeRoundRectCallout">
            <a:avLst>
              <a:gd name="adj1" fmla="val -60618"/>
              <a:gd name="adj2" fmla="val -193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</a:rPr>
              <a:t>Sabiranjem slika postaje sve jasnija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E6523F-9069-4805-A750-175E583A2B45}"/>
                  </a:ext>
                </a:extLst>
              </p:cNvPr>
              <p:cNvSpPr/>
              <p:nvPr/>
            </p:nvSpPr>
            <p:spPr>
              <a:xfrm>
                <a:off x="6676571" y="3170255"/>
                <a:ext cx="2336800" cy="2092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1" indent="-28575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sr-Latn-RS" sz="2000" dirty="0"/>
                  <a:t>Signal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sr-Latn-RS" sz="2000" dirty="0"/>
                  <a:t> ostaje isti, a šum se menja</a:t>
                </a:r>
              </a:p>
              <a:p>
                <a:pPr marL="285750" lvl="1" indent="-285750">
                  <a:buFont typeface="Arial" pitchFamily="34" charset="0"/>
                  <a:buChar char="•"/>
                </a:pPr>
                <a:r>
                  <a:rPr lang="sr-Latn-RS" sz="2000" dirty="0"/>
                  <a:t>Kada sabiramo dodajemo uvek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sr-Latn-R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sr-Latn-RS" sz="2000" b="0" i="0" smtClean="0">
                        <a:latin typeface="Cambria Math" panose="02040503050406030204" pitchFamily="18" charset="0"/>
                      </a:rPr>
                      <m:t>slu</m:t>
                    </m:r>
                    <m:r>
                      <a:rPr lang="sr-Latn-RS" sz="2000" b="0" i="0" smtClean="0">
                        <a:latin typeface="Cambria Math" panose="02040503050406030204" pitchFamily="18" charset="0"/>
                      </a:rPr>
                      <m:t>č</m:t>
                    </m:r>
                    <m:r>
                      <m:rPr>
                        <m:sty m:val="p"/>
                      </m:rPr>
                      <a:rPr lang="sr-Latn-RS" sz="2000" b="0" i="0" smtClean="0">
                        <a:latin typeface="Cambria Math" panose="02040503050406030204" pitchFamily="18" charset="0"/>
                      </a:rPr>
                      <m:t>ajni</m:t>
                    </m:r>
                    <m:r>
                      <a:rPr lang="sr-Latn-RS" sz="2000" b="0" i="0" smtClean="0">
                        <a:latin typeface="Cambria Math" panose="02040503050406030204" pitchFamily="18" charset="0"/>
                      </a:rPr>
                      <m:t> š</m:t>
                    </m:r>
                    <m:r>
                      <m:rPr>
                        <m:sty m:val="p"/>
                      </m:rPr>
                      <a:rPr lang="sr-Latn-RS" sz="2000" b="0" i="0" smtClean="0">
                        <a:latin typeface="Cambria Math" panose="02040503050406030204" pitchFamily="18" charset="0"/>
                      </a:rPr>
                      <m:t>um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E6523F-9069-4805-A750-175E583A2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3170255"/>
                <a:ext cx="2336800" cy="2092881"/>
              </a:xfrm>
              <a:prstGeom prst="rect">
                <a:avLst/>
              </a:prstGeom>
              <a:blipFill>
                <a:blip r:embed="rId4"/>
                <a:stretch>
                  <a:fillRect l="-2344" t="-1458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80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Algoritam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Podrazumevamo: </a:t>
            </a:r>
          </a:p>
          <a:p>
            <a:pPr lvl="1"/>
            <a:r>
              <a:rPr lang="sr-Latn-RS" dirty="0"/>
              <a:t>slika je binarna</a:t>
            </a:r>
          </a:p>
          <a:p>
            <a:pPr lvl="1"/>
            <a:r>
              <a:rPr lang="sr-Latn-RS" dirty="0"/>
              <a:t>8-</a:t>
            </a:r>
            <a:r>
              <a:rPr lang="sr-Latn-RS" i="1" dirty="0"/>
              <a:t>connectivity</a:t>
            </a:r>
            <a:endParaRPr lang="sr-Latn-RS" dirty="0"/>
          </a:p>
          <a:p>
            <a:r>
              <a:rPr lang="sr-Latn-RS" dirty="0"/>
              <a:t>Skreniramo sliku piksel-po-piksel sve dok ne dođemo do piksela sa vrednošću 1</a:t>
            </a:r>
          </a:p>
          <a:p>
            <a:r>
              <a:rPr lang="sr-Latn-RS" dirty="0"/>
              <a:t>Razmotrimo 4 suseda ovog piksela koje smo već razmotrili (levo, iznad i dva gornja diagonalna)</a:t>
            </a:r>
          </a:p>
          <a:p>
            <a:pPr lvl="1"/>
            <a:r>
              <a:rPr lang="sr-Latn-RS" dirty="0"/>
              <a:t>Ako sva 4 piksela imaju vrednost 0, dodeli novu kategoriju pikselu </a:t>
            </a:r>
            <a:r>
              <a:rPr lang="sr-Latn-RS" i="1" dirty="0"/>
              <a:t>p</a:t>
            </a:r>
            <a:endParaRPr lang="sr-Latn-RS" dirty="0"/>
          </a:p>
          <a:p>
            <a:pPr lvl="1"/>
            <a:r>
              <a:rPr lang="sr-Latn-RS" dirty="0"/>
              <a:t>Ako jedan od suseda ima vrednost 1, dodeli njegovu kategoriju pikselu </a:t>
            </a:r>
            <a:r>
              <a:rPr lang="sr-Latn-RS" i="1" dirty="0"/>
              <a:t>p</a:t>
            </a:r>
            <a:r>
              <a:rPr lang="sr-Latn-RS" dirty="0"/>
              <a:t> </a:t>
            </a:r>
          </a:p>
          <a:p>
            <a:pPr lvl="1"/>
            <a:r>
              <a:rPr lang="sr-Latn-RS" dirty="0"/>
              <a:t>Ako više od jednog suseda </a:t>
            </a:r>
            <a:r>
              <a:rPr lang="sr-Latn-RS" i="1" dirty="0"/>
              <a:t>p</a:t>
            </a:r>
            <a:r>
              <a:rPr lang="sr-Latn-RS" dirty="0"/>
              <a:t> ima vrednost 1, dodeli jednu od tih kategorija pikselu </a:t>
            </a:r>
            <a:r>
              <a:rPr lang="sr-Latn-RS" i="1" dirty="0"/>
              <a:t>p</a:t>
            </a:r>
            <a:r>
              <a:rPr lang="sr-Latn-RS" dirty="0"/>
              <a:t> i zabeleži ekvivalenciju kategorija</a:t>
            </a:r>
          </a:p>
          <a:p>
            <a:r>
              <a:rPr lang="sr-Latn-RS" dirty="0"/>
              <a:t>Po završetku skeniranja piksela, dodeli jedinstvenu kategoriju svim ekvivalentnim kategorijama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Varijanta algoritma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2763961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/>
              <a:t>Krenemo od prvog obojenog piksela na koga naiđemo</a:t>
            </a:r>
          </a:p>
          <a:p>
            <a:r>
              <a:rPr lang="sr-Latn-RS" dirty="0"/>
              <a:t>Zatim pretražujemo okolne piksele koji su iste boje</a:t>
            </a:r>
          </a:p>
          <a:p>
            <a:pPr lvl="1"/>
            <a:r>
              <a:rPr lang="sr-Latn-RS" dirty="0"/>
              <a:t>Svaki piksel koji posetimo dodamo u </a:t>
            </a:r>
            <a:r>
              <a:rPr lang="sr-Latn-RS" b="1" dirty="0"/>
              <a:t>listu posećenih piksela </a:t>
            </a:r>
            <a:r>
              <a:rPr lang="sr-Latn-RS" dirty="0"/>
              <a:t>kako ga ne bismo obilazili dva puta</a:t>
            </a:r>
          </a:p>
          <a:p>
            <a:pPr lvl="1"/>
            <a:r>
              <a:rPr lang="sr-Latn-RS" dirty="0"/>
              <a:t>Sve njemu susedne piksele iste boje stavljamo u </a:t>
            </a:r>
            <a:r>
              <a:rPr lang="sr-Latn-RS" b="1" dirty="0"/>
              <a:t>listu otvorenih ivica</a:t>
            </a:r>
          </a:p>
          <a:p>
            <a:pPr lvl="1"/>
            <a:r>
              <a:rPr lang="sr-Latn-RS" dirty="0"/>
              <a:t>U svakoj iteraciji algoritma isprobaćemo po jedan piksel iz </a:t>
            </a:r>
            <a:r>
              <a:rPr lang="sr-Latn-RS" b="1" dirty="0"/>
              <a:t>liste otvorenih ivica</a:t>
            </a:r>
          </a:p>
          <a:p>
            <a:r>
              <a:rPr lang="sr-Latn-RS" dirty="0"/>
              <a:t>Možemo vršiti </a:t>
            </a:r>
            <a:r>
              <a:rPr lang="sr-Latn-RS" i="1" dirty="0"/>
              <a:t>breadth birst search</a:t>
            </a:r>
            <a:r>
              <a:rPr lang="sr-Latn-RS" dirty="0"/>
              <a:t> ili </a:t>
            </a:r>
            <a:r>
              <a:rPr lang="sr-Latn-RS" i="1" dirty="0"/>
              <a:t>depth first search</a:t>
            </a:r>
            <a:r>
              <a:rPr lang="sr-Latn-RS" dirty="0"/>
              <a:t> pretragu</a:t>
            </a:r>
            <a:endParaRPr lang="sr-Latn-R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3810000"/>
            <a:ext cx="534352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15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Primena pronalaženja povezanih regiona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Ekstrakcija i obeležavanje različitih povezanih komponenti na slici se nalazi u centru mnogih metoda za automatsku analizu slike</a:t>
            </a:r>
          </a:p>
          <a:p>
            <a:endParaRPr lang="sr-Latn-RS" dirty="0"/>
          </a:p>
          <a:p>
            <a:r>
              <a:rPr lang="sr-Latn-RS" dirty="0"/>
              <a:t>Na primer, ovim postupkom možemo:</a:t>
            </a:r>
          </a:p>
          <a:p>
            <a:pPr lvl="1"/>
            <a:r>
              <a:rPr lang="sr-Latn-RS" dirty="0"/>
              <a:t>Prebrojati objekte na realnim slikama</a:t>
            </a:r>
          </a:p>
          <a:p>
            <a:pPr lvl="1"/>
            <a:r>
              <a:rPr lang="sr-Latn-RS" dirty="0"/>
              <a:t>Odrediti gde se koji objekat nalazi</a:t>
            </a:r>
          </a:p>
          <a:p>
            <a:pPr lvl="1"/>
            <a:r>
              <a:rPr lang="sr-Latn-RS" dirty="0"/>
              <a:t>Odrediti koji pikseli pripadaju objektu...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Prebrojavanje objekata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124"/>
            <a:ext cx="2438400" cy="316992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55" y="990600"/>
            <a:ext cx="2440745" cy="31729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4191000"/>
            <a:ext cx="26670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sr-Latn-RS" sz="2400" dirty="0"/>
              <a:t>Originalna slika</a:t>
            </a:r>
            <a:endParaRPr lang="sr-Latn-RS" sz="900" dirty="0"/>
          </a:p>
          <a:p>
            <a:pPr algn="ctr"/>
            <a:r>
              <a:rPr lang="sr-Latn-RS" dirty="0"/>
              <a:t>Ćelije nervnog tkiva miševa: zdrave ćelije su srednjeg intenziteta sive boje, dok su mrtve ćelije guste i crne. Cilj je da se prebroje mrtve ćeli</a:t>
            </a:r>
            <a:r>
              <a:rPr lang="en-US" dirty="0"/>
              <a:t>j</a:t>
            </a:r>
            <a:r>
              <a:rPr lang="sr-Latn-RS" dirty="0"/>
              <a:t>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8500" y="990600"/>
            <a:ext cx="2667001" cy="4847005"/>
            <a:chOff x="3276599" y="1143000"/>
            <a:chExt cx="2667001" cy="48470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727" y="1143000"/>
              <a:ext cx="2440745" cy="31729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76599" y="4343400"/>
              <a:ext cx="2667001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sr-Latn-RS" sz="2400" dirty="0"/>
                <a:t>Binarna slika</a:t>
              </a:r>
              <a:endParaRPr lang="sr-Latn-RS" sz="900" dirty="0"/>
            </a:p>
            <a:p>
              <a:pPr algn="ctr"/>
              <a:r>
                <a:rPr lang="sr-Latn-RS" dirty="0"/>
                <a:t>Primenjen je prag oko 150. Bele tačke odgovaraju mrtvim ćelijama sa originalne slike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361525" y="4191000"/>
            <a:ext cx="2667001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sr-Latn-RS" sz="2400" dirty="0"/>
              <a:t>Rezultati (obojeno nijansama sive)</a:t>
            </a:r>
            <a:endParaRPr lang="sr-Latn-RS" sz="900" dirty="0"/>
          </a:p>
          <a:p>
            <a:pPr algn="ctr"/>
            <a:r>
              <a:rPr lang="sr-Latn-RS" dirty="0"/>
              <a:t>Algoritam je pronašao 163 komponente</a:t>
            </a:r>
          </a:p>
          <a:p>
            <a:pPr algn="ctr"/>
            <a:r>
              <a:rPr lang="sr-Latn-RS" dirty="0"/>
              <a:t>Ovo je blisko originalnoj slici, ali ponegde je više različitih ćelija spojeno u istu komponentu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3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Prezentacija rezultata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" y="1051560"/>
            <a:ext cx="2180494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70" y="3886200"/>
            <a:ext cx="300873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sr-Latn-RS" sz="2400" dirty="0"/>
              <a:t>Rezultati (nijanse sive)</a:t>
            </a:r>
            <a:endParaRPr lang="sr-Latn-RS" sz="900" dirty="0"/>
          </a:p>
          <a:p>
            <a:pPr algn="ctr"/>
            <a:r>
              <a:rPr lang="sr-Latn-RS" dirty="0"/>
              <a:t>Loša vidljivost...</a:t>
            </a:r>
          </a:p>
          <a:p>
            <a:pPr algn="ctr"/>
            <a:r>
              <a:rPr lang="sr-Latn-RS" dirty="0"/>
              <a:t>Možemo predstaviti bojama, ali teško je pronaći 163 lako raspoznatljive boje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007257" y="1051560"/>
            <a:ext cx="2869237" cy="4573578"/>
            <a:chOff x="2438099" y="1051560"/>
            <a:chExt cx="2869237" cy="4573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471" y="1051560"/>
              <a:ext cx="2180494" cy="28346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38099" y="3886200"/>
              <a:ext cx="2869237" cy="173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sr-Latn-RS" sz="2400" dirty="0"/>
                <a:t>8 boja koje je lako razlikovati</a:t>
              </a:r>
              <a:endParaRPr lang="sr-Latn-RS" sz="900" dirty="0"/>
            </a:p>
            <a:p>
              <a:pPr algn="ctr"/>
              <a:r>
                <a:rPr lang="sr-Latn-RS" dirty="0"/>
                <a:t>Ali gubimo informacije jer smo 163 kategorije mapirali na 8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28" y="1051560"/>
            <a:ext cx="2180494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23661" y="3886200"/>
            <a:ext cx="325622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sr-Latn-RS" sz="2400" dirty="0"/>
              <a:t>Svakom intenzitetu sive je dodeljena druga boja</a:t>
            </a:r>
            <a:endParaRPr lang="sr-Latn-RS" sz="900" dirty="0"/>
          </a:p>
          <a:p>
            <a:pPr algn="ctr"/>
            <a:r>
              <a:rPr lang="sr-Latn-RS" dirty="0"/>
              <a:t>Ne gubimo informacije, ali su mnoge nijanse slične pa je teško videti granice bliskih komponenti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2588" y="5722203"/>
            <a:ext cx="8878824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sr-Latn-RS" sz="2400" dirty="0"/>
              <a:t>Sofisticianije tehnike kombinuju ove dve tehnike – osiguraće se da bliske komponente uvek imaju boje koje se lako razlikuju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242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Prebrojavanje objekata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554161"/>
          </a:xfrm>
        </p:spPr>
        <p:txBody>
          <a:bodyPr>
            <a:normAutofit fontScale="92500"/>
          </a:bodyPr>
          <a:lstStyle/>
          <a:p>
            <a:r>
              <a:rPr lang="sr-Latn-RS" dirty="0"/>
              <a:t>Veći problem imamo kod prebrojavanja ćurk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slede</a:t>
            </a:r>
            <a:r>
              <a:rPr lang="sr-Latn-RS" dirty="0"/>
              <a:t>ćoj slici: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2361" y="1828800"/>
            <a:ext cx="8719279" cy="1905001"/>
            <a:chOff x="457200" y="1905000"/>
            <a:chExt cx="8719279" cy="1905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905001"/>
              <a:ext cx="2817939" cy="190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905001"/>
              <a:ext cx="2816352" cy="19039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27" y="1905000"/>
              <a:ext cx="2816352" cy="1903927"/>
            </a:xfrm>
            <a:prstGeom prst="rect">
              <a:avLst/>
            </a:prstGeom>
          </p:spPr>
        </p:pic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130629" y="3962400"/>
            <a:ext cx="8882742" cy="228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Iako je svaka ćurka predstavljena posebnom komponentom, pronašli smo ukupno 196 komponenti od kojih nisu ćurke</a:t>
            </a:r>
          </a:p>
          <a:p>
            <a:r>
              <a:rPr lang="sr-Latn-RS" dirty="0"/>
              <a:t>Ova dva primera su pokazala da je označavanje povezanih komponenti lak deo procesa automatske analize</a:t>
            </a:r>
          </a:p>
          <a:p>
            <a:r>
              <a:rPr lang="sr-Latn-RS" dirty="0"/>
              <a:t>Glavni zadatak je da se dobije dobra binarna slika koja razdvaja objekte od interesa od pozadine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Klasifikacija u urbane i seoske sredine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3" y="2390239"/>
            <a:ext cx="6000814" cy="4086761"/>
          </a:xfrm>
        </p:spPr>
      </p:pic>
      <p:sp>
        <p:nvSpPr>
          <p:cNvPr id="7" name="TextBox 6"/>
          <p:cNvSpPr txBox="1"/>
          <p:nvPr/>
        </p:nvSpPr>
        <p:spPr>
          <a:xfrm>
            <a:off x="132588" y="1066800"/>
            <a:ext cx="8878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/>
              <a:t>Pokušajte da klasifikujete delove slike u urbane i seoske sredine: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r-Latn-RS" sz="2000" dirty="0"/>
              <a:t>Istražite postavljanje različitih pragova za svaki kanal boje da biste napravili dve binarne slike: jednu koja sadrži delove vezane za seosku sredinu (drveće, polja, brda,...) i jednu koja sadrži delove vezane za urbanu sredinu (puteve, kuće</a:t>
            </a:r>
            <a:r>
              <a:rPr lang="sr-Latn-RS" dirty="0"/>
              <a:t>,...)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6489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>
                <a:solidFill>
                  <a:schemeClr val="accent5"/>
                </a:solidFill>
              </a:rPr>
              <a:t>Morfološka obrada slike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5122" name="Picture 2" descr="Morphological Image Processing">
            <a:extLst>
              <a:ext uri="{FF2B5EF4-FFF2-40B4-BE49-F238E27FC236}">
                <a16:creationId xmlns:a16="http://schemas.microsoft.com/office/drawing/2014/main" id="{24DC8BDC-57EF-4DA8-85FA-6CA26D3F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4" y="649288"/>
            <a:ext cx="6801968" cy="27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63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Morfološka obrada slike – motivacija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925761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Segmentacija pomoću praga</a:t>
            </a:r>
          </a:p>
          <a:p>
            <a:pPr lvl="1"/>
            <a:r>
              <a:rPr lang="sr-Latn-RS" dirty="0"/>
              <a:t>Dobra za pronalaženje objekata koji su svetliji ili tamniji od pozadine</a:t>
            </a:r>
          </a:p>
          <a:p>
            <a:pPr lvl="1"/>
            <a:r>
              <a:rPr lang="sr-Latn-RS" dirty="0"/>
              <a:t>Izlaz su binarne slike (crni pikseli – pozadina, beli – obejkat od interesa)</a:t>
            </a:r>
          </a:p>
          <a:p>
            <a:r>
              <a:rPr lang="sr-Latn-RS" dirty="0"/>
              <a:t>Ali, gotovo uvek će rezultujuće binarne slike imati neke probleme u vidu crnog ili belog šuma</a:t>
            </a:r>
          </a:p>
          <a:p>
            <a:pPr lvl="1"/>
            <a:endParaRPr lang="sr-Latn-R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7330" r="8781" b="13265"/>
          <a:stretch/>
        </p:blipFill>
        <p:spPr>
          <a:xfrm>
            <a:off x="4710242" y="4718960"/>
            <a:ext cx="3685916" cy="1609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2" y="3124200"/>
            <a:ext cx="3657600" cy="1606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7278" r="8781" b="12950"/>
          <a:stretch/>
        </p:blipFill>
        <p:spPr>
          <a:xfrm>
            <a:off x="747842" y="4719845"/>
            <a:ext cx="3657600" cy="160757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710242" y="5867400"/>
            <a:ext cx="471358" cy="4600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848600" y="5293622"/>
            <a:ext cx="471358" cy="4600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29799" y="5168865"/>
            <a:ext cx="106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>
                <a:solidFill>
                  <a:srgbClr val="FF0000"/>
                </a:solidFill>
              </a:rPr>
              <a:t>False negative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5400" y="5739825"/>
            <a:ext cx="106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>
                <a:solidFill>
                  <a:srgbClr val="FF0000"/>
                </a:solidFill>
              </a:rPr>
              <a:t>False positive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5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Morfološka obrada slike – motivacija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5715000"/>
            <a:ext cx="8882742" cy="88425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sr-Latn-RS" sz="2400" dirty="0"/>
              <a:t>Slova lošeg kvaliteta – njihova obrada pre prosleđivanja neuronskoj mreži bi možda pobojšala njene preformanse</a:t>
            </a:r>
            <a:endParaRPr lang="en-US" sz="2400" dirty="0"/>
          </a:p>
        </p:txBody>
      </p:sp>
      <p:pic>
        <p:nvPicPr>
          <p:cNvPr id="7170" name="Picture 2" descr="Image result for OCR di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22239"/>
            <a:ext cx="75438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8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Oduzimanje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,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Po</a:t>
                </a:r>
                <a:r>
                  <a:rPr lang="sr-Latn-RS" dirty="0"/>
                  <a:t>što bi vrednosti piksela rezultujuće slike trebali biti </a:t>
                </a:r>
                <a:r>
                  <a:rPr lang="sr-Latn-RS" dirty="0" err="1"/>
                  <a:t>nenegativni</a:t>
                </a:r>
                <a:r>
                  <a:rPr lang="sr-Latn-RS" dirty="0"/>
                  <a:t>: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sr-Latn-RS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Latn-RS" i="1">
                            <a:latin typeface="Cambria Math"/>
                          </a:rPr>
                          <m:t>𝑥</m:t>
                        </m:r>
                        <m:r>
                          <a:rPr lang="sr-Latn-RS" i="1">
                            <a:latin typeface="Cambria Math"/>
                          </a:rPr>
                          <m:t>,</m:t>
                        </m:r>
                        <m:r>
                          <a:rPr lang="sr-Latn-R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i="1" dirty="0"/>
                  <a:t>Shift </a:t>
                </a:r>
                <a:r>
                  <a:rPr lang="en-US" dirty="0" err="1"/>
                  <a:t>piksela</a:t>
                </a:r>
                <a:r>
                  <a:rPr lang="en-US" dirty="0"/>
                  <a:t> </a:t>
                </a:r>
                <a:r>
                  <a:rPr lang="en-US" dirty="0" err="1"/>
                  <a:t>tako</a:t>
                </a:r>
                <a:r>
                  <a:rPr lang="en-US" dirty="0"/>
                  <a:t> da se </a:t>
                </a:r>
                <a:r>
                  <a:rPr lang="en-US" dirty="0" err="1"/>
                  <a:t>najni</a:t>
                </a:r>
                <a:r>
                  <a:rPr lang="sr-Latn-RS" dirty="0"/>
                  <a:t>že vrednosti mapiraju na 0</a:t>
                </a:r>
                <a:endParaRPr lang="en-US" dirty="0"/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sr-Latn-RS" dirty="0"/>
              </a:p>
              <a:p>
                <a:endParaRPr lang="sr-Latn-RS" dirty="0"/>
              </a:p>
              <a:p>
                <a:pPr marL="0" indent="0">
                  <a:buNone/>
                </a:pPr>
                <a:endParaRPr lang="sr-Latn-R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7" y="3991466"/>
            <a:ext cx="8878824" cy="226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82DDA0F-2EC8-46F8-AA9C-A8323EB01E72}"/>
              </a:ext>
            </a:extLst>
          </p:cNvPr>
          <p:cNvSpPr/>
          <p:nvPr/>
        </p:nvSpPr>
        <p:spPr>
          <a:xfrm>
            <a:off x="6193971" y="3778882"/>
            <a:ext cx="2819400" cy="783193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/>
              <a:t>Zgodno</a:t>
            </a:r>
            <a:r>
              <a:rPr lang="en-US" sz="2000" dirty="0"/>
              <a:t> za </a:t>
            </a:r>
            <a:r>
              <a:rPr lang="en-US" sz="2000" dirty="0" err="1"/>
              <a:t>pronala</a:t>
            </a:r>
            <a:r>
              <a:rPr lang="sr-Latn-RS" sz="2000" dirty="0" err="1"/>
              <a:t>ženje</a:t>
            </a:r>
            <a:r>
              <a:rPr lang="sr-Latn-RS" sz="2000" dirty="0"/>
              <a:t> razlike između dve slike</a:t>
            </a:r>
          </a:p>
        </p:txBody>
      </p:sp>
    </p:spTree>
    <p:extLst>
      <p:ext uri="{BB962C8B-B14F-4D97-AF65-F5344CB8AC3E}">
        <p14:creationId xmlns:p14="http://schemas.microsoft.com/office/powerpoint/2010/main" val="19319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Morfološka obrada slike</a:t>
            </a:r>
            <a:r>
              <a:rPr lang="en-US" dirty="0"/>
              <a:t> – </a:t>
            </a:r>
            <a:r>
              <a:rPr lang="en-US" dirty="0" err="1"/>
              <a:t>motivacija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6999" y="1122239"/>
            <a:ext cx="2536371" cy="5127835"/>
          </a:xfrm>
        </p:spPr>
        <p:txBody>
          <a:bodyPr>
            <a:normAutofit/>
          </a:bodyPr>
          <a:lstStyle/>
          <a:p>
            <a:r>
              <a:rPr lang="sr-Latn-RS" dirty="0"/>
              <a:t>Više objekata spojenih u jedan zbog belog šuma</a:t>
            </a:r>
          </a:p>
          <a:p>
            <a:endParaRPr lang="sr-Latn-RS" dirty="0"/>
          </a:p>
          <a:p>
            <a:r>
              <a:rPr lang="sr-Latn-RS" dirty="0"/>
              <a:t>Može da predstavlja problem za prebrojavanje objekata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124"/>
            <a:ext cx="2438400" cy="3169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4191000"/>
            <a:ext cx="26670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sr-Latn-RS" sz="2400" dirty="0"/>
              <a:t>Originalna slika</a:t>
            </a:r>
            <a:endParaRPr lang="sr-Latn-RS" sz="900" dirty="0"/>
          </a:p>
          <a:p>
            <a:pPr algn="ctr"/>
            <a:r>
              <a:rPr lang="sr-Latn-RS" dirty="0"/>
              <a:t>Ćelije nervnog tkiva miševa: zdrave ćelije su srednjeg intenziteta sive boje, dok su mrtve ćelije guste i crne. Cilj je da se prebroje mrtve ćeli</a:t>
            </a:r>
            <a:r>
              <a:rPr lang="en-US" dirty="0"/>
              <a:t>j</a:t>
            </a:r>
            <a:r>
              <a:rPr lang="sr-Latn-RS" dirty="0"/>
              <a:t>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38500" y="990600"/>
            <a:ext cx="2667001" cy="4847005"/>
            <a:chOff x="3276599" y="1143000"/>
            <a:chExt cx="2667001" cy="48470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727" y="1143000"/>
              <a:ext cx="2440745" cy="317296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599" y="4343400"/>
              <a:ext cx="2667001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sr-Latn-RS" sz="2400" dirty="0"/>
                <a:t>Binarna slika</a:t>
              </a:r>
              <a:endParaRPr lang="sr-Latn-RS" sz="900" dirty="0"/>
            </a:p>
            <a:p>
              <a:pPr algn="ctr"/>
              <a:r>
                <a:rPr lang="sr-Latn-RS" dirty="0"/>
                <a:t>Primenjen je prag oko 150. Bele tačke odgovaraju mrtvim ćelijama sa originalne slike</a:t>
              </a:r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4114800" y="2057400"/>
            <a:ext cx="3810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4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Morfološka obrada 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3222171" cy="5278561"/>
          </a:xfrm>
        </p:spPr>
        <p:txBody>
          <a:bodyPr>
            <a:normAutofit/>
          </a:bodyPr>
          <a:lstStyle/>
          <a:p>
            <a:r>
              <a:rPr lang="sr-Latn-RS" dirty="0"/>
              <a:t>Ulaz:</a:t>
            </a:r>
          </a:p>
          <a:p>
            <a:pPr lvl="1"/>
            <a:r>
              <a:rPr lang="sr-Latn-RS" dirty="0"/>
              <a:t>Binarna slika</a:t>
            </a:r>
          </a:p>
          <a:p>
            <a:pPr lvl="1"/>
            <a:r>
              <a:rPr lang="sr-Latn-RS" dirty="0"/>
              <a:t>Strukturni element</a:t>
            </a:r>
          </a:p>
          <a:p>
            <a:r>
              <a:rPr lang="sr-Latn-RS" dirty="0"/>
              <a:t>Izlaz: </a:t>
            </a:r>
          </a:p>
          <a:p>
            <a:pPr lvl="1"/>
            <a:r>
              <a:rPr lang="sr-Latn-RS" dirty="0"/>
              <a:t>Binarna slika iste veličine kao ulazna</a:t>
            </a:r>
          </a:p>
          <a:p>
            <a:endParaRPr lang="sr-Latn-RS" dirty="0"/>
          </a:p>
          <a:p>
            <a:r>
              <a:rPr lang="sr-Latn-RS" dirty="0"/>
              <a:t>Strukturni element</a:t>
            </a:r>
          </a:p>
          <a:p>
            <a:pPr lvl="1"/>
            <a:r>
              <a:rPr lang="sr-Latn-RS" dirty="0"/>
              <a:t>Matrica sastavljenu od 0 i 1</a:t>
            </a:r>
          </a:p>
          <a:p>
            <a:pPr lvl="1"/>
            <a:r>
              <a:rPr lang="sr-Latn-RS" dirty="0"/>
              <a:t>Definiše okolinu piksela</a:t>
            </a:r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10" name="Picture 2" descr="Image result for structuring elem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61"/>
          <a:stretch/>
        </p:blipFill>
        <p:spPr bwMode="auto">
          <a:xfrm>
            <a:off x="3233178" y="1122239"/>
            <a:ext cx="5780194" cy="26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structuring elements">
            <a:extLst>
              <a:ext uri="{FF2B5EF4-FFF2-40B4-BE49-F238E27FC236}">
                <a16:creationId xmlns:a16="http://schemas.microsoft.com/office/drawing/2014/main" id="{10D5B1C5-D704-410A-98B6-DEC1C54C4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9"/>
          <a:stretch/>
        </p:blipFill>
        <p:spPr bwMode="auto">
          <a:xfrm>
            <a:off x="3233177" y="3810000"/>
            <a:ext cx="578019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Morfološke operacije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Skup operacija za obradu slika koje se baziraju na oblicima</a:t>
            </a:r>
          </a:p>
          <a:p>
            <a:endParaRPr lang="sr-Latn-RS" dirty="0"/>
          </a:p>
          <a:p>
            <a:r>
              <a:rPr lang="sr-Latn-RS" dirty="0"/>
              <a:t>Vrednost svakog piksela izlaza će biti bazirana na poređenju odgovarajućeg piksela ulazne slike sa svojom okolinom</a:t>
            </a:r>
          </a:p>
          <a:p>
            <a:endParaRPr lang="sr-Latn-RS" dirty="0"/>
          </a:p>
          <a:p>
            <a:r>
              <a:rPr lang="sr-Latn-RS" dirty="0"/>
              <a:t>Odabirom veličine i oblika susedstva, možemo kreirati morforloške operacije osetljive na određene oblike na ulaznoj slici</a:t>
            </a:r>
            <a:endParaRPr lang="en-US" dirty="0"/>
          </a:p>
          <a:p>
            <a:endParaRPr lang="sr-Latn-R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4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E229-E321-47CF-AA4C-CB5E22D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Morfološke operacije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6D7DD-3F33-4FC1-B872-BA6D831B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Osnovne binarne operacije su:</a:t>
            </a:r>
          </a:p>
          <a:p>
            <a:pPr lvl="1"/>
            <a:r>
              <a:rPr lang="sr-Latn-RS" dirty="0" err="1"/>
              <a:t>Dilacija</a:t>
            </a:r>
            <a:r>
              <a:rPr lang="sr-Latn-RS" dirty="0"/>
              <a:t> – dodaje piksele na ivicu objekata na slici</a:t>
            </a:r>
          </a:p>
          <a:p>
            <a:pPr lvl="1"/>
            <a:r>
              <a:rPr lang="sr-Latn-RS" dirty="0"/>
              <a:t>Erozija – uklanja </a:t>
            </a:r>
            <a:r>
              <a:rPr lang="sr-Latn-RS" dirty="0" err="1"/>
              <a:t>piskele</a:t>
            </a:r>
            <a:r>
              <a:rPr lang="sr-Latn-RS" dirty="0"/>
              <a:t> sa ivica objekata na slici</a:t>
            </a:r>
          </a:p>
          <a:p>
            <a:pPr lvl="1"/>
            <a:endParaRPr lang="sr-Latn-RS" dirty="0"/>
          </a:p>
          <a:p>
            <a:r>
              <a:rPr lang="sr-Latn-RS" dirty="0"/>
              <a:t>Njihovom kombinacijom možemo konstruisati operatore za:</a:t>
            </a:r>
          </a:p>
          <a:p>
            <a:pPr marL="800100" lvl="1" indent="-342900"/>
            <a:r>
              <a:rPr lang="sr-Latn-RS" dirty="0"/>
              <a:t>Otvaranje</a:t>
            </a:r>
          </a:p>
          <a:p>
            <a:pPr marL="800100" lvl="1" indent="-342900"/>
            <a:r>
              <a:rPr lang="sr-Latn-RS" dirty="0"/>
              <a:t>Zatvaranje</a:t>
            </a:r>
          </a:p>
          <a:p>
            <a:pPr marL="800100" lvl="1" indent="-342900"/>
            <a:r>
              <a:rPr lang="sr-Latn-RS" dirty="0"/>
              <a:t>Detekciju ivica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3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Dilacija (</a:t>
            </a:r>
            <a:r>
              <a:rPr lang="en-US" i="1" dirty="0"/>
              <a:t>Dilation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922713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Logička operacija </a:t>
            </a:r>
            <a:r>
              <a:rPr lang="sr-Latn-RS" dirty="0">
                <a:solidFill>
                  <a:schemeClr val="accent5"/>
                </a:solidFill>
              </a:rPr>
              <a:t>OR</a:t>
            </a:r>
            <a:r>
              <a:rPr lang="sr-Latn-RS" dirty="0"/>
              <a:t> između elemenata neke okoline</a:t>
            </a:r>
          </a:p>
          <a:p>
            <a:pPr lvl="1"/>
            <a:r>
              <a:rPr lang="sr-Latn-RS" dirty="0"/>
              <a:t>Dovoljno je da BAR jedna tačka iz okolike bude 1 pa da tačka u sredini bude 1</a:t>
            </a:r>
          </a:p>
          <a:p>
            <a:r>
              <a:rPr lang="sr-Latn-RS" dirty="0"/>
              <a:t>Količina piksela sa vrednošću 1 se povećava i rupe objektu (manje od strukturnog elementa) se popunjavaju (uklanja </a:t>
            </a:r>
            <a:r>
              <a:rPr lang="sr-Latn-RS" i="1" dirty="0"/>
              <a:t>false negatives</a:t>
            </a:r>
            <a:r>
              <a:rPr lang="sr-Latn-RS" dirty="0"/>
              <a:t>)</a:t>
            </a:r>
            <a:endParaRPr lang="en-US" dirty="0"/>
          </a:p>
        </p:txBody>
      </p:sp>
      <p:pic>
        <p:nvPicPr>
          <p:cNvPr id="3074" name="Picture 2" descr="Image result for dilation morphologic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21" y="3044952"/>
            <a:ext cx="608295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399"/>
            <a:ext cx="3755571" cy="57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58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Dilacija - primer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0283" y="1120290"/>
            <a:ext cx="8183435" cy="4084617"/>
            <a:chOff x="130629" y="1120290"/>
            <a:chExt cx="7678745" cy="383271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43"/>
            <a:stretch/>
          </p:blipFill>
          <p:spPr bwMode="auto">
            <a:xfrm>
              <a:off x="130629" y="1120290"/>
              <a:ext cx="7678745" cy="3832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751" y="2257425"/>
              <a:ext cx="952500" cy="942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4550229" y="4952999"/>
            <a:ext cx="4441371" cy="1676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200" dirty="0"/>
              <a:t>Izlazna slika:</a:t>
            </a:r>
          </a:p>
          <a:p>
            <a:r>
              <a:rPr lang="sr-Latn-RS" sz="2200" dirty="0"/>
              <a:t>Rupe su popunjene</a:t>
            </a:r>
          </a:p>
          <a:p>
            <a:r>
              <a:rPr lang="sr-Latn-RS" sz="2200" dirty="0"/>
              <a:t>Možemo primeniti algoritam za pronalaženje povezanih komponenti za detekciju slova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4952999"/>
            <a:ext cx="4441371" cy="16764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r-Latn-RS" dirty="0"/>
              <a:t>Ulazna slika:</a:t>
            </a:r>
          </a:p>
          <a:p>
            <a:r>
              <a:rPr lang="sr-Latn-RS" dirty="0"/>
              <a:t>Loš kvalitet slova</a:t>
            </a:r>
          </a:p>
          <a:p>
            <a:r>
              <a:rPr lang="sr-Latn-RS" dirty="0"/>
              <a:t>Znamo da je maksimalna veličina prekida 1-2 piksela – ne treba nam veliki strukturni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8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Erozija (</a:t>
            </a:r>
            <a:r>
              <a:rPr lang="sr-Latn-RS" i="1" dirty="0"/>
              <a:t>Erosion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871401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Logička operacija </a:t>
            </a:r>
            <a:r>
              <a:rPr lang="sr-Latn-RS" dirty="0">
                <a:solidFill>
                  <a:schemeClr val="accent5"/>
                </a:solidFill>
              </a:rPr>
              <a:t>AND</a:t>
            </a:r>
            <a:r>
              <a:rPr lang="sr-Latn-RS" dirty="0"/>
              <a:t> između elemenata neke okoline</a:t>
            </a:r>
          </a:p>
          <a:p>
            <a:pPr lvl="1"/>
            <a:r>
              <a:rPr lang="sr-Latn-RS" dirty="0"/>
              <a:t>Piksel izlazne slike će biti 1 ukoliko je svaki piksel u okolini tog piksela na ulaznoj slici ima vrednost 1. U suprotnom, biće 0</a:t>
            </a:r>
          </a:p>
          <a:p>
            <a:r>
              <a:rPr lang="sr-Latn-RS" dirty="0"/>
              <a:t>Količina piksela sa vrednošću 1 se smanjuje i veličina objekta se smanjuje (uklanja </a:t>
            </a:r>
            <a:r>
              <a:rPr lang="sr-Latn-RS" i="1" dirty="0"/>
              <a:t>false positives</a:t>
            </a:r>
            <a:r>
              <a:rPr lang="sr-Latn-RS" dirty="0"/>
              <a:t>)</a:t>
            </a:r>
            <a:endParaRPr lang="en-US" dirty="0"/>
          </a:p>
        </p:txBody>
      </p:sp>
      <p:pic>
        <p:nvPicPr>
          <p:cNvPr id="4098" name="Picture 2" descr="http://cse19-iiith.vlabs.ac.in/theory_html_m23129e3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61" y="3044952"/>
            <a:ext cx="582987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84" y="228600"/>
            <a:ext cx="43449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10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Erozija – primer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399" y="1122240"/>
            <a:ext cx="4288971" cy="61264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r-Latn-RS" dirty="0"/>
              <a:t>Želimo da uklonimo tanke linije sa slike</a:t>
            </a:r>
          </a:p>
          <a:p>
            <a:endParaRPr lang="sr-Latn-RS" dirty="0"/>
          </a:p>
          <a:p>
            <a:pPr lvl="1"/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22239"/>
            <a:ext cx="43529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9AA594C7-DEC0-471B-8487-39A0557389C7}"/>
                  </a:ext>
                </a:extLst>
              </p:cNvPr>
              <p:cNvSpPr/>
              <p:nvPr/>
            </p:nvSpPr>
            <p:spPr>
              <a:xfrm>
                <a:off x="4963884" y="1886643"/>
                <a:ext cx="3810000" cy="1139904"/>
              </a:xfrm>
              <a:prstGeom prst="wedgeRoundRectCallout">
                <a:avLst>
                  <a:gd name="adj1" fmla="val -62166"/>
                  <a:gd name="adj2" fmla="val -2328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</a:pPr>
                <a14:m>
                  <m:oMath xmlns:m="http://schemas.openxmlformats.org/officeDocument/2006/math">
                    <m:r>
                      <a:rPr lang="sr-Latn-R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×11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endParaRPr lang="sr-Latn-RS" sz="2000" dirty="0">
                  <a:solidFill>
                    <a:schemeClr val="tx1"/>
                  </a:solidFill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vertikalne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linije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nisu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uklonjene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jer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su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sr-Latn-RS" sz="2000" dirty="0">
                    <a:solidFill>
                      <a:schemeClr val="tx1"/>
                    </a:solidFill>
                  </a:rPr>
                  <a:t>šire od 11 piksela</a:t>
                </a:r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9AA594C7-DEC0-471B-8487-39A05573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84" y="1886643"/>
                <a:ext cx="3810000" cy="1139904"/>
              </a:xfrm>
              <a:prstGeom prst="wedgeRoundRectCallout">
                <a:avLst>
                  <a:gd name="adj1" fmla="val -62166"/>
                  <a:gd name="adj2" fmla="val -2328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F024075A-0B6A-4FA7-B3DD-B1701E9887D6}"/>
                  </a:ext>
                </a:extLst>
              </p:cNvPr>
              <p:cNvSpPr/>
              <p:nvPr/>
            </p:nvSpPr>
            <p:spPr>
              <a:xfrm>
                <a:off x="130628" y="5735761"/>
                <a:ext cx="2079171" cy="469960"/>
              </a:xfrm>
              <a:prstGeom prst="wedgeRoundRectCallout">
                <a:avLst>
                  <a:gd name="adj1" fmla="val -20833"/>
                  <a:gd name="adj2" fmla="val -11045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15×15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F024075A-0B6A-4FA7-B3DD-B1701E988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5735761"/>
                <a:ext cx="2079171" cy="469960"/>
              </a:xfrm>
              <a:prstGeom prst="wedgeRoundRectCallout">
                <a:avLst>
                  <a:gd name="adj1" fmla="val -20833"/>
                  <a:gd name="adj2" fmla="val -11045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E21D2CD8-76E8-44CC-8C28-EBEF28F6F8EE}"/>
                  </a:ext>
                </a:extLst>
              </p:cNvPr>
              <p:cNvSpPr/>
              <p:nvPr/>
            </p:nvSpPr>
            <p:spPr>
              <a:xfrm>
                <a:off x="4963884" y="3581400"/>
                <a:ext cx="3810000" cy="1447800"/>
              </a:xfrm>
              <a:prstGeom prst="wedgeRoundRectCallout">
                <a:avLst>
                  <a:gd name="adj1" fmla="val -62500"/>
                  <a:gd name="adj2" fmla="val -19079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45×45</m:t>
                      </m:r>
                      <m:r>
                        <m:rPr>
                          <m:nor/>
                        </m:rPr>
                        <a:rPr lang="sr-Latn-RS" sz="2000" dirty="0"/>
                        <m:t> </m:t>
                      </m:r>
                    </m:oMath>
                  </m:oMathPara>
                </a14:m>
                <a:endParaRPr lang="sr-Latn-RS" sz="2000" dirty="0"/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 sz="2000" dirty="0"/>
                        <m:t>(</m:t>
                      </m:r>
                      <m:r>
                        <m:rPr>
                          <m:nor/>
                        </m:rPr>
                        <a:rPr lang="sr-Latn-RS" sz="2000" dirty="0"/>
                        <m:t>dalje</m:t>
                      </m:r>
                      <m:r>
                        <m:rPr>
                          <m:nor/>
                        </m:rPr>
                        <a:rPr lang="sr-Latn-RS" sz="2000" dirty="0"/>
                        <m:t> </m:t>
                      </m:r>
                      <m:r>
                        <m:rPr>
                          <m:nor/>
                        </m:rPr>
                        <a:rPr lang="sr-Latn-RS" sz="2000" dirty="0"/>
                        <m:t>uve</m:t>
                      </m:r>
                      <m:r>
                        <m:rPr>
                          <m:nor/>
                        </m:rPr>
                        <a:rPr lang="sr-Latn-RS" sz="2000" dirty="0"/>
                        <m:t>ć</m:t>
                      </m:r>
                      <m:r>
                        <m:rPr>
                          <m:nor/>
                        </m:rPr>
                        <a:rPr lang="sr-Latn-RS" sz="2000" dirty="0"/>
                        <m:t>avanje</m:t>
                      </m:r>
                      <m:r>
                        <m:rPr>
                          <m:nor/>
                        </m:rPr>
                        <a:rPr lang="sr-Latn-RS" sz="2000" dirty="0"/>
                        <m:t> </m:t>
                      </m:r>
                      <m:r>
                        <m:rPr>
                          <m:nor/>
                        </m:rPr>
                        <a:rPr lang="sr-Latn-RS" sz="2000" dirty="0"/>
                        <m:t>strukturnog</m:t>
                      </m:r>
                      <m:r>
                        <m:rPr>
                          <m:nor/>
                        </m:rPr>
                        <a:rPr lang="sr-Latn-RS" sz="2000" dirty="0"/>
                        <m:t> </m:t>
                      </m:r>
                      <m:r>
                        <m:rPr>
                          <m:nor/>
                        </m:rPr>
                        <a:rPr lang="sr-Latn-RS" sz="2000" dirty="0"/>
                        <m:t>elementa</m:t>
                      </m:r>
                      <m:r>
                        <m:rPr>
                          <m:nor/>
                        </m:rPr>
                        <a:rPr lang="sr-Latn-RS" sz="2000" dirty="0"/>
                        <m:t> </m:t>
                      </m:r>
                      <m:r>
                        <m:rPr>
                          <m:nor/>
                        </m:rPr>
                        <a:rPr lang="sr-Latn-RS" sz="2000" dirty="0"/>
                        <m:t>uklanja</m:t>
                      </m:r>
                      <m:r>
                        <m:rPr>
                          <m:nor/>
                        </m:rPr>
                        <a:rPr lang="sr-Latn-RS" sz="2000" dirty="0"/>
                        <m:t> </m:t>
                      </m:r>
                      <m:r>
                        <m:rPr>
                          <m:nor/>
                        </m:rPr>
                        <a:rPr lang="sr-Latn-RS" sz="2000" dirty="0"/>
                        <m:t>ve</m:t>
                      </m:r>
                      <m:r>
                        <m:rPr>
                          <m:nor/>
                        </m:rPr>
                        <a:rPr lang="sr-Latn-RS" sz="2000" dirty="0"/>
                        <m:t>ć</m:t>
                      </m:r>
                      <m:r>
                        <m:rPr>
                          <m:nor/>
                        </m:rPr>
                        <a:rPr lang="sr-Latn-RS" sz="2000" dirty="0"/>
                        <m:t>e</m:t>
                      </m:r>
                      <m:r>
                        <m:rPr>
                          <m:nor/>
                        </m:rPr>
                        <a:rPr lang="sr-Latn-RS" sz="2000" dirty="0"/>
                        <m:t> </m:t>
                      </m:r>
                      <m:r>
                        <m:rPr>
                          <m:nor/>
                        </m:rPr>
                        <a:rPr lang="sr-Latn-RS" sz="2000" dirty="0"/>
                        <m:t>komponente</m:t>
                      </m:r>
                      <m:r>
                        <m:rPr>
                          <m:nor/>
                        </m:rPr>
                        <a:rPr lang="sr-Latn-RS" sz="2000" dirty="0"/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E21D2CD8-76E8-44CC-8C28-EBEF28F6F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84" y="3581400"/>
                <a:ext cx="3810000" cy="1447800"/>
              </a:xfrm>
              <a:prstGeom prst="wedgeRoundRectCallout">
                <a:avLst>
                  <a:gd name="adj1" fmla="val -62500"/>
                  <a:gd name="adj2" fmla="val -19079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0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Šta bismo želeli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Šta možemo:</a:t>
            </a:r>
          </a:p>
          <a:p>
            <a:pPr lvl="1"/>
            <a:r>
              <a:rPr lang="sr-Latn-RS" dirty="0"/>
              <a:t>Dilacija – možemo da premostimo neželjen procepe ali uvećavamo objekte</a:t>
            </a:r>
          </a:p>
          <a:p>
            <a:pPr lvl="1"/>
            <a:r>
              <a:rPr lang="sr-Latn-RS" dirty="0"/>
              <a:t>Erozija – uklanjamo neželjene tanke linije ali smanjujemo objekte</a:t>
            </a:r>
          </a:p>
          <a:p>
            <a:pPr lvl="1"/>
            <a:endParaRPr lang="sr-Latn-RS" dirty="0"/>
          </a:p>
          <a:p>
            <a:r>
              <a:rPr lang="sr-Latn-RS" dirty="0"/>
              <a:t>Ali, želeli bismo približno iste veličine objekata na slici uz uklanjanje sitnih problema</a:t>
            </a:r>
          </a:p>
          <a:p>
            <a:pPr lvl="1"/>
            <a:r>
              <a:rPr lang="sr-Latn-RS" dirty="0"/>
              <a:t>Otvaranje – prvo erozija pa onda dilacija</a:t>
            </a:r>
          </a:p>
          <a:p>
            <a:pPr lvl="1"/>
            <a:r>
              <a:rPr lang="sr-Latn-RS" dirty="0"/>
              <a:t>Zatvaranje – prvo dilacija pa onda erozija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9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Otvaranje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849561"/>
          </a:xfrm>
        </p:spPr>
        <p:txBody>
          <a:bodyPr>
            <a:normAutofit/>
          </a:bodyPr>
          <a:lstStyle/>
          <a:p>
            <a:r>
              <a:rPr lang="sr-Latn-RS" dirty="0"/>
              <a:t>Koristimo</a:t>
            </a:r>
            <a:r>
              <a:rPr lang="sr-Latn-RS" i="1" dirty="0"/>
              <a:t> isti strukturni element </a:t>
            </a:r>
            <a:r>
              <a:rPr lang="sr-Latn-RS" dirty="0"/>
              <a:t>da izvršimo prvo eroziju pa onda dilaciju</a:t>
            </a:r>
          </a:p>
          <a:p>
            <a:r>
              <a:rPr lang="sr-Latn-RS" dirty="0"/>
              <a:t>Efekat: Izglađivanje (</a:t>
            </a:r>
            <a:r>
              <a:rPr lang="sr-Latn-RS" i="1" dirty="0"/>
              <a:t>smoothing</a:t>
            </a:r>
            <a:r>
              <a:rPr lang="sr-Latn-RS" dirty="0"/>
              <a:t>) ivica objekta: uklanjanje tankih mostova i eliminisanje tankih struktura</a:t>
            </a:r>
          </a:p>
        </p:txBody>
      </p:sp>
      <p:pic>
        <p:nvPicPr>
          <p:cNvPr id="5122" name="Picture 2" descr="http://cse19-iiith.vlabs.ac.in/theory_html_m7e9b34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62" y="3048000"/>
            <a:ext cx="640627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25" y="228600"/>
            <a:ext cx="3884246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5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Oduzimanje (maska)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554161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/>
              <a:t>Imamo dve varijante iste scene, ali snimljene pod različitim uslovima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CF55E6-4F68-4697-86D9-693DDA4B30DE}"/>
              </a:ext>
            </a:extLst>
          </p:cNvPr>
          <p:cNvGrpSpPr/>
          <p:nvPr/>
        </p:nvGrpSpPr>
        <p:grpSpPr>
          <a:xfrm>
            <a:off x="1760161" y="1719139"/>
            <a:ext cx="4793039" cy="2404939"/>
            <a:chOff x="2175480" y="1719139"/>
            <a:chExt cx="4793039" cy="240493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03"/>
            <a:stretch/>
          </p:blipFill>
          <p:spPr bwMode="auto">
            <a:xfrm>
              <a:off x="2175480" y="1719139"/>
              <a:ext cx="4793039" cy="24049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149480" y="1722653"/>
                  <a:ext cx="4880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r-Latn-R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480" y="1722653"/>
                  <a:ext cx="48808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506440" y="1719139"/>
                  <a:ext cx="4952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r-Latn-R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440" y="1719139"/>
                  <a:ext cx="49520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62337D-FE6F-4F01-BD00-E8864F3EDB53}"/>
              </a:ext>
            </a:extLst>
          </p:cNvPr>
          <p:cNvGrpSpPr/>
          <p:nvPr/>
        </p:nvGrpSpPr>
        <p:grpSpPr>
          <a:xfrm>
            <a:off x="1760160" y="4114799"/>
            <a:ext cx="2362199" cy="2404939"/>
            <a:chOff x="1760160" y="4114799"/>
            <a:chExt cx="2362199" cy="2404939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0FF9EE78-6AAC-47D8-9993-1C9B5591F5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03" r="50716"/>
            <a:stretch/>
          </p:blipFill>
          <p:spPr bwMode="auto">
            <a:xfrm>
              <a:off x="1760160" y="4114799"/>
              <a:ext cx="2362199" cy="24049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430328" y="4192217"/>
                  <a:ext cx="10957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r-Latn-R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0328" y="4192217"/>
                  <a:ext cx="109574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81C9028-199E-4DA7-B31E-8853CCF26578}"/>
              </a:ext>
            </a:extLst>
          </p:cNvPr>
          <p:cNvSpPr/>
          <p:nvPr/>
        </p:nvSpPr>
        <p:spPr>
          <a:xfrm>
            <a:off x="130628" y="1719139"/>
            <a:ext cx="1487833" cy="612648"/>
          </a:xfrm>
          <a:prstGeom prst="wedgeRoundRectCallout">
            <a:avLst>
              <a:gd name="adj1" fmla="val 59314"/>
              <a:gd name="adj2" fmla="val -232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solidFill>
                  <a:schemeClr val="tx1"/>
                </a:solidFill>
              </a:rPr>
              <a:t>Pre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2415551-E9DA-4AB2-A8D8-6FACDF8F94EB}"/>
              </a:ext>
            </a:extLst>
          </p:cNvPr>
          <p:cNvSpPr/>
          <p:nvPr/>
        </p:nvSpPr>
        <p:spPr>
          <a:xfrm>
            <a:off x="6694899" y="1676400"/>
            <a:ext cx="2318472" cy="1068325"/>
          </a:xfrm>
          <a:prstGeom prst="wedgeRoundRectCallout">
            <a:avLst>
              <a:gd name="adj1" fmla="val -56607"/>
              <a:gd name="adj2" fmla="val -233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solidFill>
                  <a:schemeClr val="tx1"/>
                </a:solidFill>
              </a:rPr>
              <a:t>Nakon ubrizgavanja jodnog kontrastnog sredstva u krvotok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45C95DF-0947-47DB-AC05-15376DDBF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6" t="49903"/>
          <a:stretch/>
        </p:blipFill>
        <p:spPr bwMode="auto">
          <a:xfrm>
            <a:off x="4191000" y="4127592"/>
            <a:ext cx="2362199" cy="2404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B4A0185-E101-4DDA-BF83-DC8C69FA1C79}"/>
              </a:ext>
            </a:extLst>
          </p:cNvPr>
          <p:cNvSpPr/>
          <p:nvPr/>
        </p:nvSpPr>
        <p:spPr>
          <a:xfrm>
            <a:off x="6694899" y="4192217"/>
            <a:ext cx="2318472" cy="1068325"/>
          </a:xfrm>
          <a:prstGeom prst="wedgeRoundRectCallout">
            <a:avLst>
              <a:gd name="adj1" fmla="val -56607"/>
              <a:gd name="adj2" fmla="val -233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solidFill>
                  <a:schemeClr val="tx1"/>
                </a:solidFill>
              </a:rPr>
              <a:t>Poboljšan kontrast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3176A-9F99-49ED-AC88-206B4B0E28A9}"/>
              </a:ext>
            </a:extLst>
          </p:cNvPr>
          <p:cNvSpPr/>
          <p:nvPr/>
        </p:nvSpPr>
        <p:spPr>
          <a:xfrm>
            <a:off x="6694899" y="5317268"/>
            <a:ext cx="2362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/>
              <a:t>Dobili smo</a:t>
            </a:r>
            <a:r>
              <a:rPr lang="en-US" dirty="0"/>
              <a:t> </a:t>
            </a:r>
            <a:r>
              <a:rPr lang="en-US" dirty="0" err="1"/>
              <a:t>jasnu</a:t>
            </a:r>
            <a:r>
              <a:rPr lang="en-US" dirty="0"/>
              <a:t> </a:t>
            </a:r>
            <a:r>
              <a:rPr lang="en-US" dirty="0" err="1"/>
              <a:t>mapu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sredstvo</a:t>
            </a:r>
            <a:r>
              <a:rPr lang="en-US" dirty="0"/>
              <a:t> </a:t>
            </a:r>
            <a:r>
              <a:rPr lang="en-US" dirty="0" err="1"/>
              <a:t>propagira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krvne</a:t>
            </a:r>
            <a:r>
              <a:rPr lang="en-US" dirty="0"/>
              <a:t> </a:t>
            </a:r>
            <a:r>
              <a:rPr lang="en-US" dirty="0" err="1"/>
              <a:t>sudove</a:t>
            </a:r>
            <a:r>
              <a:rPr lang="en-US" dirty="0"/>
              <a:t> </a:t>
            </a:r>
            <a:r>
              <a:rPr lang="en-US" dirty="0" err="1"/>
              <a:t>mozga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8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Erozija i Otvaranje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r="12053"/>
          <a:stretch/>
        </p:blipFill>
        <p:spPr>
          <a:xfrm>
            <a:off x="2971800" y="1143000"/>
            <a:ext cx="3085732" cy="3657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3" r="12497"/>
          <a:stretch/>
        </p:blipFill>
        <p:spPr>
          <a:xfrm>
            <a:off x="0" y="1143000"/>
            <a:ext cx="305302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8622" y="4431268"/>
            <a:ext cx="1772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000" dirty="0"/>
              <a:t>Originalna slika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" y="4431268"/>
            <a:ext cx="300979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000" dirty="0"/>
              <a:t>Erozija</a:t>
            </a:r>
          </a:p>
          <a:p>
            <a:endParaRPr lang="sr-Latn-RS" sz="2000" dirty="0"/>
          </a:p>
          <a:p>
            <a:pPr algn="ctr"/>
            <a:r>
              <a:rPr lang="sr-Latn-RS" dirty="0"/>
              <a:t>Linije tanje od strukturnog elementa su uklonjene, ali su objekti na slici smanjeni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0" r="12576"/>
          <a:stretch/>
        </p:blipFill>
        <p:spPr>
          <a:xfrm>
            <a:off x="5957482" y="1143000"/>
            <a:ext cx="3074828" cy="365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89997" y="4431268"/>
            <a:ext cx="300979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Otvaranje</a:t>
            </a:r>
            <a:endParaRPr lang="sr-Latn-RS" sz="2000" dirty="0"/>
          </a:p>
          <a:p>
            <a:endParaRPr lang="sr-Latn-RS" sz="2000" dirty="0"/>
          </a:p>
          <a:p>
            <a:pPr algn="ctr"/>
            <a:r>
              <a:rPr lang="sr-Latn-RS" dirty="0"/>
              <a:t>Linije tanje od strukturnog elementa su uklonjene, </a:t>
            </a:r>
            <a:r>
              <a:rPr lang="en-US" dirty="0"/>
              <a:t>a </a:t>
            </a:r>
            <a:r>
              <a:rPr lang="en-US" dirty="0" err="1"/>
              <a:t>veli</a:t>
            </a:r>
            <a:r>
              <a:rPr lang="sr-Latn-RS" dirty="0"/>
              <a:t>čina objekata sačuvana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2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Zatvaranje (</a:t>
            </a:r>
            <a:r>
              <a:rPr lang="sr-Latn-RS" i="1" dirty="0"/>
              <a:t>Closing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773361"/>
          </a:xfrm>
        </p:spPr>
        <p:txBody>
          <a:bodyPr>
            <a:normAutofit fontScale="92500" lnSpcReduction="20000"/>
          </a:bodyPr>
          <a:lstStyle/>
          <a:p>
            <a:r>
              <a:rPr lang="sr-Latn-RS" i="1" dirty="0"/>
              <a:t>Koristimo isti strukturni element </a:t>
            </a:r>
            <a:r>
              <a:rPr lang="sr-Latn-RS" dirty="0"/>
              <a:t>da izvršimo prvo dilaciju pa onda eroziju </a:t>
            </a:r>
          </a:p>
          <a:p>
            <a:r>
              <a:rPr lang="sr-Latn-RS" dirty="0"/>
              <a:t>Efekti: Izglađivanje objekata dodavanjem piksela: smanjuje rupe u objektima manje od veličine strukturnog elementa, povezuje strukture odvojene malim prekidima,...</a:t>
            </a:r>
          </a:p>
        </p:txBody>
      </p:sp>
      <p:pic>
        <p:nvPicPr>
          <p:cNvPr id="6146" name="Picture 2" descr="http://cse19-iiith.vlabs.ac.in/theory_html_m594e600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06" y="3048000"/>
            <a:ext cx="640918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399"/>
            <a:ext cx="3222171" cy="55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8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Dilacija i zatvaranje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0" t="3793" r="10389" b="73443"/>
          <a:stretch/>
        </p:blipFill>
        <p:spPr>
          <a:xfrm>
            <a:off x="91440" y="2795241"/>
            <a:ext cx="7680960" cy="1788402"/>
          </a:xfrm>
        </p:spPr>
      </p:pic>
      <p:sp>
        <p:nvSpPr>
          <p:cNvPr id="6" name="TextBox 5"/>
          <p:cNvSpPr txBox="1"/>
          <p:nvPr/>
        </p:nvSpPr>
        <p:spPr>
          <a:xfrm>
            <a:off x="7865227" y="3366277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Originalna </a:t>
            </a:r>
          </a:p>
          <a:p>
            <a:r>
              <a:rPr lang="sr-Latn-RS" dirty="0"/>
              <a:t>slika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65227" y="5331166"/>
            <a:ext cx="116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Zatvaranje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5" t="4450" r="9997" b="73400"/>
          <a:stretch/>
        </p:blipFill>
        <p:spPr>
          <a:xfrm>
            <a:off x="91440" y="4696546"/>
            <a:ext cx="7680960" cy="1721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3735" r="9804" b="72448"/>
          <a:stretch/>
        </p:blipFill>
        <p:spPr>
          <a:xfrm>
            <a:off x="91440" y="914400"/>
            <a:ext cx="7680960" cy="18331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65227" y="16463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Dilacija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Zatvaranje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630361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Morfološkom operacijom zatvaranja možemo da izbacimo tekst sa slike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5" y="1676401"/>
            <a:ext cx="827411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817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primene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58" y="990600"/>
            <a:ext cx="7710084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3228D54-907A-4CB4-8189-F69D4B37AAB3}"/>
              </a:ext>
            </a:extLst>
          </p:cNvPr>
          <p:cNvSpPr/>
          <p:nvPr/>
        </p:nvSpPr>
        <p:spPr>
          <a:xfrm>
            <a:off x="2743200" y="1295400"/>
            <a:ext cx="2667000" cy="715089"/>
          </a:xfrm>
          <a:prstGeom prst="wedgeRoundRectCallout">
            <a:avLst>
              <a:gd name="adj1" fmla="val -84018"/>
              <a:gd name="adj2" fmla="val -83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sr-Latn-RS" dirty="0"/>
              <a:t>beli sneg na pozadini i (važnije) između grebena</a:t>
            </a:r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35EA27-28B1-4ADC-BEDB-AEE4AA5C35AE}"/>
              </a:ext>
            </a:extLst>
          </p:cNvPr>
          <p:cNvSpPr/>
          <p:nvPr/>
        </p:nvSpPr>
        <p:spPr>
          <a:xfrm>
            <a:off x="2286000" y="2315289"/>
            <a:ext cx="1981200" cy="715089"/>
          </a:xfrm>
          <a:prstGeom prst="wedgeRoundRectCallout">
            <a:avLst>
              <a:gd name="adj1" fmla="val -82954"/>
              <a:gd name="adj2" fmla="val -406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sr-Latn-RS" dirty="0"/>
              <a:t>crn</a:t>
            </a:r>
            <a:r>
              <a:rPr lang="en-US" dirty="0"/>
              <a:t>e</a:t>
            </a:r>
            <a:r>
              <a:rPr lang="sr-Latn-RS" dirty="0"/>
              <a:t> </a:t>
            </a:r>
            <a:r>
              <a:rPr lang="sr-Latn-RS" dirty="0" err="1"/>
              <a:t>tačak</a:t>
            </a:r>
            <a:r>
              <a:rPr lang="en-US" dirty="0"/>
              <a:t>e</a:t>
            </a:r>
            <a:r>
              <a:rPr lang="sr-Latn-RS" dirty="0"/>
              <a:t> u sredini grebena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5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Uticaj strukturnog elementa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I kod otvaranja i kod zatvaranja, jačina izgleđivanja zavisi od veličine strukturnog elementa</a:t>
            </a:r>
          </a:p>
          <a:p>
            <a:pPr lvl="1"/>
            <a:r>
              <a:rPr lang="sr-Latn-RS" dirty="0"/>
              <a:t>Veličinu treba odrediti u skladu sa veličinom objekata od interesa</a:t>
            </a:r>
          </a:p>
          <a:p>
            <a:pPr lvl="1"/>
            <a:r>
              <a:rPr lang="sr-Latn-RS" dirty="0"/>
              <a:t>Za velike objekte, veći strukturni element je preferiran, dok je za manje neophodan manji radi očuvanja finih strukturnih detalja objekta</a:t>
            </a:r>
          </a:p>
          <a:p>
            <a:pPr lvl="1"/>
            <a:endParaRPr lang="sr-Latn-RS" dirty="0"/>
          </a:p>
          <a:p>
            <a:r>
              <a:rPr lang="sr-Latn-RS" dirty="0"/>
              <a:t>Poželjan oblik strukturnog elementa takođe zavisi od geometrijskih oblika objekata na slici</a:t>
            </a:r>
          </a:p>
          <a:p>
            <a:pPr lvl="1"/>
            <a:r>
              <a:rPr lang="sr-Latn-RS" dirty="0"/>
              <a:t>Na medicinskim slikama obično postoji veoma malo pravih linija i objekata, pa se preferira oblik diska</a:t>
            </a:r>
          </a:p>
          <a:p>
            <a:pPr lvl="1"/>
            <a:r>
              <a:rPr lang="sr-Latn-RS" dirty="0"/>
              <a:t>Na satelitskim snimcima imamo objekte poput zgrada, puteva,... Zato bi bilo dobro da je strukturni element u obliku pravougaonika (odgovarajuće orijentacije)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Detekcija ivica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Ima mnogo kombinacija dilacije i erozije</a:t>
            </a:r>
          </a:p>
          <a:p>
            <a:r>
              <a:rPr lang="sr-Latn-RS" dirty="0"/>
              <a:t>Možemo ih iskoristiti da npr. pronađemo ivice objekta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Detekcija ivica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78233" y="1295399"/>
                <a:ext cx="3866053" cy="5334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Detekcija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ivica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 = </m:t>
                      </m:r>
                      <m:r>
                        <m:rPr>
                          <m:nor/>
                        </m:rPr>
                        <a:rPr lang="en-US" dirty="0"/>
                        <m:t>Dilacija</m:t>
                      </m:r>
                      <m:r>
                        <m:rPr>
                          <m:nor/>
                        </m:rPr>
                        <a:rPr lang="en-US" dirty="0"/>
                        <m:t> −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33" y="1295399"/>
                <a:ext cx="3866053" cy="53340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45869" y="1828799"/>
            <a:ext cx="4453143" cy="3633419"/>
            <a:chOff x="161109" y="929640"/>
            <a:chExt cx="4453143" cy="363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61109" y="2484739"/>
                  <a:ext cx="8415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2800" b="0" i="1" smtClean="0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09" y="2484739"/>
                  <a:ext cx="841577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15131" t="4480" r="16812" b="4480"/>
            <a:stretch>
              <a:fillRect/>
            </a:stretch>
          </p:blipFill>
          <p:spPr bwMode="auto">
            <a:xfrm>
              <a:off x="990600" y="929640"/>
              <a:ext cx="3623652" cy="363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/>
          <a:srcRect l="15131" t="4480" r="16812" b="4480"/>
          <a:stretch>
            <a:fillRect/>
          </a:stretch>
        </p:blipFill>
        <p:spPr bwMode="auto">
          <a:xfrm>
            <a:off x="4923236" y="1828799"/>
            <a:ext cx="3776046" cy="3786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05746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Detekcija</a:t>
            </a:r>
            <a:r>
              <a:rPr lang="en-US" dirty="0"/>
              <a:t> </a:t>
            </a:r>
            <a:r>
              <a:rPr lang="en-US" dirty="0" err="1"/>
              <a:t>ivica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878233" y="1295399"/>
                <a:ext cx="3866053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Detekcija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ivica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 = </m:t>
                      </m:r>
                      <m:r>
                        <a:rPr lang="en-US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Erozija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233" y="1295399"/>
                <a:ext cx="3866053" cy="533400"/>
              </a:xfrm>
              <a:prstGeom prst="rect">
                <a:avLst/>
              </a:prstGeom>
              <a:blipFill rotWithShape="1">
                <a:blip r:embed="rId2"/>
                <a:stretch>
                  <a:fillRect l="-631" r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45869" y="1828799"/>
            <a:ext cx="4453143" cy="3633419"/>
            <a:chOff x="161109" y="929640"/>
            <a:chExt cx="4453143" cy="363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1109" y="2484739"/>
                  <a:ext cx="8415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2800" b="0" i="1" smtClean="0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09" y="2484739"/>
                  <a:ext cx="841577" cy="5232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5131" t="4480" r="16812" b="4480"/>
            <a:stretch>
              <a:fillRect/>
            </a:stretch>
          </p:blipFill>
          <p:spPr bwMode="auto">
            <a:xfrm>
              <a:off x="990600" y="929640"/>
              <a:ext cx="3623652" cy="363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 l="15131" t="4480" r="16812" b="4480"/>
          <a:stretch>
            <a:fillRect/>
          </a:stretch>
        </p:blipFill>
        <p:spPr bwMode="auto">
          <a:xfrm>
            <a:off x="4999436" y="1813559"/>
            <a:ext cx="3623646" cy="363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2439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Detekcija</a:t>
            </a:r>
            <a:r>
              <a:rPr lang="en-US" dirty="0"/>
              <a:t> </a:t>
            </a:r>
            <a:r>
              <a:rPr lang="en-US" dirty="0" err="1"/>
              <a:t>ivica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136683" y="1280158"/>
                <a:ext cx="5486399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dirty="0"/>
                            <m:t>Detekcija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ivica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/>
                        <m:t> =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/>
                        </a:rPr>
                        <m:t>Dilacija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Erozija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683" y="1280158"/>
                <a:ext cx="5486399" cy="533400"/>
              </a:xfrm>
              <a:prstGeom prst="rect">
                <a:avLst/>
              </a:prstGeom>
              <a:blipFill rotWithShape="1">
                <a:blip r:embed="rId2"/>
                <a:stretch>
                  <a:fillRect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45869" y="1828799"/>
            <a:ext cx="4453143" cy="3633419"/>
            <a:chOff x="161109" y="929640"/>
            <a:chExt cx="4453143" cy="363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61109" y="2484739"/>
                  <a:ext cx="8415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2800" b="0" i="1" smtClean="0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09" y="2484739"/>
                  <a:ext cx="841577" cy="5232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5131" t="4480" r="16812" b="4480"/>
            <a:stretch>
              <a:fillRect/>
            </a:stretch>
          </p:blipFill>
          <p:spPr bwMode="auto">
            <a:xfrm>
              <a:off x="990600" y="929640"/>
              <a:ext cx="3623652" cy="363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l="15131" t="4480" r="16812" b="4480"/>
          <a:stretch>
            <a:fillRect/>
          </a:stretch>
        </p:blipFill>
        <p:spPr bwMode="auto">
          <a:xfrm>
            <a:off x="4999436" y="1813559"/>
            <a:ext cx="3623646" cy="363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8354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B4A26-BB86-4782-B859-8802902B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1943103"/>
            <a:ext cx="6707512" cy="4894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AB0FD-0155-4013-9715-525897BD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Oduzimanje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BA625-50B1-4989-BA99-EACFA7957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8842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sr-Latn-RS" dirty="0" err="1"/>
              <a:t>etekcij</a:t>
            </a:r>
            <a:r>
              <a:rPr lang="en-US" dirty="0"/>
              <a:t>a</a:t>
            </a:r>
            <a:r>
              <a:rPr lang="sr-Latn-RS" dirty="0"/>
              <a:t> pokreta </a:t>
            </a:r>
          </a:p>
          <a:p>
            <a:pPr indent="0">
              <a:buNone/>
            </a:pPr>
            <a:r>
              <a:rPr lang="sr-Latn-RS" dirty="0"/>
              <a:t>u statičnoj sceni (</a:t>
            </a:r>
            <a:r>
              <a:rPr lang="en-US" dirty="0" err="1"/>
              <a:t>stacionarna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sr-Latn-RS" dirty="0"/>
              <a:t>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065420-9EDA-43F4-82EE-554542735E59}"/>
              </a:ext>
            </a:extLst>
          </p:cNvPr>
          <p:cNvSpPr/>
          <p:nvPr/>
        </p:nvSpPr>
        <p:spPr>
          <a:xfrm>
            <a:off x="460901" y="6462658"/>
            <a:ext cx="8222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https://www.pyimagesearch.com/2015/05/25/basic-motion-detection-and-tracking-with-python-and-opencv</a:t>
            </a:r>
            <a:r>
              <a:rPr lang="en-US" sz="1400" dirty="0"/>
              <a:t>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C8E2E76-BDC2-4B95-A09F-8D854F9EDA10}"/>
              </a:ext>
            </a:extLst>
          </p:cNvPr>
          <p:cNvSpPr/>
          <p:nvPr/>
        </p:nvSpPr>
        <p:spPr>
          <a:xfrm>
            <a:off x="5714997" y="990600"/>
            <a:ext cx="3298371" cy="1041296"/>
          </a:xfrm>
          <a:prstGeom prst="wedgeRoundRectCallout">
            <a:avLst>
              <a:gd name="adj1" fmla="val -55452"/>
              <a:gd name="adj2" fmla="val 241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solidFill>
                  <a:schemeClr val="tx1"/>
                </a:solidFill>
              </a:rPr>
              <a:t>Pozadina je statična i ne menja se u uzastopnim </a:t>
            </a:r>
            <a:r>
              <a:rPr lang="sr-Latn-RS" sz="2000" dirty="0" err="1">
                <a:solidFill>
                  <a:schemeClr val="tx1"/>
                </a:solidFill>
              </a:rPr>
              <a:t>frejmovima</a:t>
            </a:r>
            <a:r>
              <a:rPr lang="sr-Latn-RS" sz="2000" dirty="0">
                <a:solidFill>
                  <a:schemeClr val="tx1"/>
                </a:solidFill>
              </a:rPr>
              <a:t> videa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CAAAF62-0F51-421C-9906-7F65B18376BB}"/>
              </a:ext>
            </a:extLst>
          </p:cNvPr>
          <p:cNvSpPr/>
          <p:nvPr/>
        </p:nvSpPr>
        <p:spPr>
          <a:xfrm>
            <a:off x="5867400" y="2269880"/>
            <a:ext cx="3145968" cy="1041296"/>
          </a:xfrm>
          <a:prstGeom prst="wedgeRoundRectCallout">
            <a:avLst>
              <a:gd name="adj1" fmla="val -19927"/>
              <a:gd name="adj2" fmla="val -7216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solidFill>
                  <a:schemeClr val="tx1"/>
                </a:solidFill>
              </a:rPr>
              <a:t>Tražimo značajne promene i pretpostavljamo da one odgovaraju pokretima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igure 3: An example of the frame delta, the difference between the original first frame and the current frame.">
            <a:extLst>
              <a:ext uri="{FF2B5EF4-FFF2-40B4-BE49-F238E27FC236}">
                <a16:creationId xmlns:a16="http://schemas.microsoft.com/office/drawing/2014/main" id="{7BEB018E-C573-4D15-82EF-8453FF729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111" y="4572001"/>
            <a:ext cx="4883257" cy="179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4: Thresholding the frame delta image to segment the foreground from the background.">
            <a:extLst>
              <a:ext uri="{FF2B5EF4-FFF2-40B4-BE49-F238E27FC236}">
                <a16:creationId xmlns:a16="http://schemas.microsoft.com/office/drawing/2014/main" id="{424C5493-1A9B-4BB9-B8E0-CF9D3684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111" y="4586384"/>
            <a:ext cx="4883257" cy="17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21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Proširenje na </a:t>
            </a:r>
            <a:r>
              <a:rPr lang="sr-Latn-RS" i="1" dirty="0"/>
              <a:t>grayscale</a:t>
            </a:r>
            <a:r>
              <a:rPr lang="sr-Latn-RS" dirty="0"/>
              <a:t> 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Dilacija – maksimum piksela susedstva</a:t>
            </a:r>
          </a:p>
          <a:p>
            <a:r>
              <a:rPr lang="sr-Latn-RS" dirty="0"/>
              <a:t>Erozija – minimum piksela susedstva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9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Primena – </a:t>
            </a:r>
            <a:r>
              <a:rPr lang="sr-Latn-RS" i="1" dirty="0"/>
              <a:t>DullRazor </a:t>
            </a:r>
            <a:r>
              <a:rPr lang="sr-Latn-RS" dirty="0"/>
              <a:t>tehnika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0629" y="4343400"/>
            <a:ext cx="8882742" cy="1066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Klasifikacija mladeža na benigne i melanome</a:t>
            </a:r>
          </a:p>
          <a:p>
            <a:r>
              <a:rPr lang="sr-Latn-RS" i="1" dirty="0"/>
              <a:t>DullRazor</a:t>
            </a:r>
            <a:r>
              <a:rPr lang="sr-Latn-RS" dirty="0"/>
              <a:t> – kombinacija dilacije, erozije, oduzimanja slika, uklanjanja šuma, primene maske,...</a:t>
            </a:r>
            <a:endParaRPr lang="en-US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1330529" y="1122239"/>
            <a:ext cx="6482942" cy="2971800"/>
            <a:chOff x="228600" y="1122239"/>
            <a:chExt cx="6482942" cy="2971800"/>
          </a:xfrm>
        </p:grpSpPr>
        <p:pic>
          <p:nvPicPr>
            <p:cNvPr id="8" name="Picture 7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122239"/>
              <a:ext cx="3131211" cy="2971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1122239"/>
              <a:ext cx="3130142" cy="297180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32588" y="5675293"/>
            <a:ext cx="8878824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Lee, Tim, et al. "</a:t>
            </a:r>
            <a:r>
              <a:rPr lang="en-US" sz="1400" dirty="0" err="1"/>
              <a:t>Dullrazor</a:t>
            </a:r>
            <a:r>
              <a:rPr lang="en-US" sz="1400" dirty="0"/>
              <a:t>®: A software approach to hair removal from images." </a:t>
            </a:r>
            <a:r>
              <a:rPr lang="en-US" sz="1400" i="1" dirty="0"/>
              <a:t>Computers in biology and medicine</a:t>
            </a:r>
            <a:r>
              <a:rPr lang="en-US" sz="1400" dirty="0"/>
              <a:t> 27.6 (1997): 533-543</a:t>
            </a:r>
            <a:endParaRPr lang="sr-Latn-R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Kiani</a:t>
            </a:r>
            <a:r>
              <a:rPr lang="en-US" sz="1400" dirty="0"/>
              <a:t>, Kimia, and Ahmad R. </a:t>
            </a:r>
            <a:r>
              <a:rPr lang="en-US" sz="1400" dirty="0" err="1"/>
              <a:t>Sharafat</a:t>
            </a:r>
            <a:r>
              <a:rPr lang="en-US" sz="1400" dirty="0"/>
              <a:t>. "E-shaver: An improved </a:t>
            </a:r>
            <a:r>
              <a:rPr lang="en-US" sz="1400" dirty="0" err="1"/>
              <a:t>DullRazor</a:t>
            </a:r>
            <a:r>
              <a:rPr lang="en-US" sz="1400" dirty="0"/>
              <a:t>® for digitally removing dark and light-colored hairs in </a:t>
            </a:r>
            <a:r>
              <a:rPr lang="en-US" sz="1400" dirty="0" err="1"/>
              <a:t>dermoscopic</a:t>
            </a:r>
            <a:r>
              <a:rPr lang="en-US" sz="1400" dirty="0"/>
              <a:t> images." </a:t>
            </a:r>
            <a:r>
              <a:rPr lang="en-US" sz="1400" i="1" dirty="0"/>
              <a:t>Computers in biology and medicine</a:t>
            </a:r>
            <a:r>
              <a:rPr lang="en-US" sz="1400" dirty="0"/>
              <a:t> 41.3 (2011): 139-145.</a:t>
            </a:r>
          </a:p>
        </p:txBody>
      </p:sp>
    </p:spTree>
    <p:extLst>
      <p:ext uri="{BB962C8B-B14F-4D97-AF65-F5344CB8AC3E}">
        <p14:creationId xmlns:p14="http://schemas.microsoft.com/office/powerpoint/2010/main" val="3629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solidFill>
                  <a:schemeClr val="accent5"/>
                </a:solidFill>
              </a:rPr>
              <a:t>Konvolucija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704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sr-Latn-RS" dirty="0"/>
              <a:t>Konvolucija je matematička operacija definisana nad dve funkcije koja proizvodi treću funkciju</a:t>
            </a:r>
          </a:p>
          <a:p>
            <a:pPr marL="342900" indent="-342900"/>
            <a:r>
              <a:rPr lang="sr-Latn-RS" dirty="0"/>
              <a:t>Pošto smo definisali slike kao funkcije, onda je možemo primeniti na slikama</a:t>
            </a:r>
          </a:p>
          <a:p>
            <a:pPr marL="342900" indent="-342900"/>
            <a:r>
              <a:rPr lang="sr-Latn-RS" dirty="0"/>
              <a:t>Konvolucija je važna oper</a:t>
            </a:r>
            <a:r>
              <a:rPr lang="sr-Cyrl-RS" dirty="0"/>
              <a:t>а</a:t>
            </a:r>
            <a:r>
              <a:rPr lang="sr-Latn-RS" dirty="0" err="1"/>
              <a:t>cija</a:t>
            </a:r>
            <a:r>
              <a:rPr lang="sr-Latn-RS" dirty="0"/>
              <a:t> za </a:t>
            </a:r>
            <a:r>
              <a:rPr lang="sr-Latn-RS" i="1" dirty="0"/>
              <a:t>signal processing</a:t>
            </a:r>
            <a:endParaRPr lang="sr-Latn-RS" dirty="0"/>
          </a:p>
          <a:p>
            <a:pPr marL="800100" lvl="1" indent="-342900"/>
            <a:r>
              <a:rPr lang="sr-Latn-RS" dirty="0"/>
              <a:t>Može se primeniti za dva signala (1D) ili dve slike (2D)</a:t>
            </a:r>
          </a:p>
          <a:p>
            <a:pPr marL="800100" lvl="1" indent="-342900"/>
            <a:r>
              <a:rPr lang="sr-Latn-RS" dirty="0"/>
              <a:t>Razmišljajte o jednom signalu kao ulaznom, a drugom (kernelu) kao o filteru koji se primenjuje da bismo dobili izlaz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Konvolucija</a:t>
            </a:r>
            <a:endParaRPr lang="en-US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72" y="1120290"/>
            <a:ext cx="6648656" cy="51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080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Konvolucija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1697161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„Prevlačimo“ kernel preko svakog piksela na slici </a:t>
            </a:r>
          </a:p>
          <a:p>
            <a:r>
              <a:rPr lang="sr-Latn-RS" dirty="0"/>
              <a:t>Vrednost piksela na izlaznoj slici dobijamo tako što  množimo odgovarajuće vrednosti ulazne slike i kernela, a zatim sve umnoške saberemo</a:t>
            </a:r>
          </a:p>
          <a:p>
            <a:r>
              <a:rPr lang="sr-Latn-RS" dirty="0"/>
              <a:t>Npr. sledeći kernel ništa ne menja u originalnoj slici: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2800350"/>
            <a:ext cx="69818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2588" y="5257800"/>
            <a:ext cx="8878824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sr-Latn-RS" sz="2400" dirty="0"/>
              <a:t>Često se ova metoda zove </a:t>
            </a:r>
            <a:r>
              <a:rPr lang="sr-Latn-RS" sz="2400" i="1" dirty="0"/>
              <a:t>weighted sliding window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sz="2400" dirty="0"/>
              <a:t>Ulaznu sliku možemo padovati nulama kako bi izlazna bila iste veličine</a:t>
            </a:r>
          </a:p>
        </p:txBody>
      </p:sp>
    </p:spTree>
    <p:extLst>
      <p:ext uri="{BB962C8B-B14F-4D97-AF65-F5344CB8AC3E}">
        <p14:creationId xmlns:p14="http://schemas.microsoft.com/office/powerpoint/2010/main" val="64934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401761"/>
          </a:xfrm>
        </p:spPr>
        <p:txBody>
          <a:bodyPr>
            <a:normAutofit fontScale="92500" lnSpcReduction="20000"/>
          </a:bodyPr>
          <a:lstStyle/>
          <a:p>
            <a:r>
              <a:rPr lang="sr-Latn-RS" i="1" dirty="0"/>
              <a:t>Mean filter (low-pass filter)</a:t>
            </a:r>
            <a:endParaRPr lang="en-US" i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1509510"/>
            <a:ext cx="7040880" cy="224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4191000"/>
            <a:ext cx="7040880" cy="258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0629" y="3733800"/>
            <a:ext cx="8882742" cy="4017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i="1" dirty="0"/>
              <a:t>Shift left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690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Konvolucija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1552486"/>
            <a:ext cx="7040880" cy="2028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0629" y="1122239"/>
            <a:ext cx="8882742" cy="401761"/>
          </a:xfrm>
        </p:spPr>
        <p:txBody>
          <a:bodyPr>
            <a:normAutofit fontScale="92500" lnSpcReduction="20000"/>
          </a:bodyPr>
          <a:lstStyle/>
          <a:p>
            <a:r>
              <a:rPr lang="sr-Latn-RS" i="1" dirty="0"/>
              <a:t>Sharpening (high-pass filter)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7" y="3733800"/>
            <a:ext cx="7812567" cy="259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0520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https://en.wikipedia.org/wiki/Kernel_(image_processing)</a:t>
            </a:r>
          </a:p>
        </p:txBody>
      </p:sp>
    </p:spTree>
    <p:extLst>
      <p:ext uri="{BB962C8B-B14F-4D97-AF65-F5344CB8AC3E}">
        <p14:creationId xmlns:p14="http://schemas.microsoft.com/office/powerpoint/2010/main" val="59250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E460-EF5A-4590-97A7-D461F1E1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Oduzimanje – osnova za: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EFDBF-FC39-4A33-9F0E-65DEA7C89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M</a:t>
            </a:r>
            <a:r>
              <a:rPr lang="sr-Latn-RS" i="1" dirty="0" err="1"/>
              <a:t>otion</a:t>
            </a:r>
            <a:r>
              <a:rPr lang="sr-Latn-RS" i="1" dirty="0"/>
              <a:t> </a:t>
            </a:r>
            <a:r>
              <a:rPr lang="sr-Latn-RS" i="1" dirty="0" err="1"/>
              <a:t>tracking</a:t>
            </a:r>
            <a:endParaRPr lang="sr-Latn-RS" dirty="0"/>
          </a:p>
          <a:p>
            <a:pPr lvl="1"/>
            <a:r>
              <a:rPr lang="sr-Latn-RS" dirty="0"/>
              <a:t>Nadgledanje</a:t>
            </a:r>
          </a:p>
          <a:p>
            <a:pPr lvl="1"/>
            <a:r>
              <a:rPr lang="sr-Latn-RS" dirty="0"/>
              <a:t>Praćenje vozila na putu</a:t>
            </a:r>
          </a:p>
          <a:p>
            <a:pPr lvl="1"/>
            <a:r>
              <a:rPr lang="sr-Latn-RS" dirty="0"/>
              <a:t>Prebrojavanje ljudi koji ulaze ili izlaze iz prodavnice ...</a:t>
            </a:r>
          </a:p>
          <a:p>
            <a:pPr lvl="1"/>
            <a:endParaRPr lang="sr-Latn-RS" dirty="0"/>
          </a:p>
          <a:p>
            <a:r>
              <a:rPr lang="en-US" dirty="0" err="1"/>
              <a:t>Pra</a:t>
            </a:r>
            <a:r>
              <a:rPr lang="sr-Latn-RS" dirty="0" err="1"/>
              <a:t>ćenje</a:t>
            </a:r>
            <a:r>
              <a:rPr lang="sr-Latn-RS" dirty="0"/>
              <a:t> pokreta kamere</a:t>
            </a:r>
          </a:p>
          <a:p>
            <a:pPr lvl="1"/>
            <a:r>
              <a:rPr lang="sr-Latn-RS" dirty="0"/>
              <a:t>Deo većeg procesa u snimanju filmova koji se zove </a:t>
            </a:r>
            <a:r>
              <a:rPr lang="sr-Latn-RS" i="1" dirty="0" err="1"/>
              <a:t>match</a:t>
            </a:r>
            <a:r>
              <a:rPr lang="sr-Latn-RS" i="1" dirty="0"/>
              <a:t> </a:t>
            </a:r>
            <a:r>
              <a:rPr lang="sr-Latn-RS" i="1" dirty="0" err="1"/>
              <a:t>move</a:t>
            </a:r>
            <a:r>
              <a:rPr lang="sr-Latn-RS" dirty="0"/>
              <a:t> </a:t>
            </a:r>
          </a:p>
          <a:p>
            <a:pPr lvl="1"/>
            <a:r>
              <a:rPr lang="en-US" dirty="0"/>
              <a:t>U</a:t>
            </a:r>
            <a:r>
              <a:rPr lang="sr-Latn-RS" dirty="0" err="1"/>
              <a:t>bacivanje</a:t>
            </a:r>
            <a:r>
              <a:rPr lang="sr-Latn-RS" dirty="0"/>
              <a:t> kompjuterski generisane grafike u stvarne scene sa pokretnom kamerom</a:t>
            </a:r>
            <a:endParaRPr lang="en-US" dirty="0"/>
          </a:p>
          <a:p>
            <a:pPr lvl="1"/>
            <a:r>
              <a:rPr lang="en-US" dirty="0" err="1"/>
              <a:t>Odgovaraju</a:t>
            </a:r>
            <a:r>
              <a:rPr lang="sr-Latn-RS" dirty="0" err="1"/>
              <a:t>ća</a:t>
            </a:r>
            <a:r>
              <a:rPr lang="sr-Latn-RS" dirty="0"/>
              <a:t> pozicija, </a:t>
            </a:r>
            <a:r>
              <a:rPr lang="sr-Latn-RS" dirty="0" err="1"/>
              <a:t>skaliranje</a:t>
            </a:r>
            <a:r>
              <a:rPr lang="sr-Latn-RS" dirty="0"/>
              <a:t>, orijentacija...</a:t>
            </a:r>
          </a:p>
          <a:p>
            <a:endParaRPr lang="sr-Latn-RS" dirty="0"/>
          </a:p>
          <a:p>
            <a:pPr lvl="1"/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E44FE-014C-4A1F-899A-4525D037D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3657600"/>
            <a:ext cx="5384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3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6C52A97FF7E5488EC659029126AE2C" ma:contentTypeVersion="2" ma:contentTypeDescription="Create a new document." ma:contentTypeScope="" ma:versionID="e568bb5d47638f4eef2379b77cfd99c1">
  <xsd:schema xmlns:xsd="http://www.w3.org/2001/XMLSchema" xmlns:xs="http://www.w3.org/2001/XMLSchema" xmlns:p="http://schemas.microsoft.com/office/2006/metadata/properties" xmlns:ns2="2251ad64-67db-4c38-9aa8-5eaa7f9c85b4" targetNamespace="http://schemas.microsoft.com/office/2006/metadata/properties" ma:root="true" ma:fieldsID="8c0cb49c529b4d87cc39592bba69e2e5" ns2:_="">
    <xsd:import namespace="2251ad64-67db-4c38-9aa8-5eaa7f9c85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1ad64-67db-4c38-9aa8-5eaa7f9c85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4C5558-FD70-46EA-B828-52DFB605408F}"/>
</file>

<file path=customXml/itemProps2.xml><?xml version="1.0" encoding="utf-8"?>
<ds:datastoreItem xmlns:ds="http://schemas.openxmlformats.org/officeDocument/2006/customXml" ds:itemID="{BC759A2C-CAD4-4E46-896C-CECCBF96748A}"/>
</file>

<file path=customXml/itemProps3.xml><?xml version="1.0" encoding="utf-8"?>
<ds:datastoreItem xmlns:ds="http://schemas.openxmlformats.org/officeDocument/2006/customXml" ds:itemID="{7C5689EE-6F1D-4A18-B084-3F0A0972F3D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61555</TotalTime>
  <Words>4785</Words>
  <Application>Microsoft Office PowerPoint</Application>
  <PresentationFormat>On-screen Show (4:3)</PresentationFormat>
  <Paragraphs>621</Paragraphs>
  <Slides>87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1_Office Theme</vt:lpstr>
      <vt:lpstr>Jednostavne operacije za obradu slike</vt:lpstr>
      <vt:lpstr>Jednostavne operacije nad slikama</vt:lpstr>
      <vt:lpstr>Jednostavne operacije nad slikama</vt:lpstr>
      <vt:lpstr>Sabiranje</vt:lpstr>
      <vt:lpstr>Sabiranje</vt:lpstr>
      <vt:lpstr>Oduzimanje</vt:lpstr>
      <vt:lpstr>Oduzimanje (maska)</vt:lpstr>
      <vt:lpstr>Oduzimanje</vt:lpstr>
      <vt:lpstr>Oduzimanje – osnova za:</vt:lpstr>
      <vt:lpstr>Oduzimanje – osnova za:</vt:lpstr>
      <vt:lpstr>Logičke operacije</vt:lpstr>
      <vt:lpstr>Negativ</vt:lpstr>
      <vt:lpstr>Lokalno uprosečavanje</vt:lpstr>
      <vt:lpstr>Povezanost piksela</vt:lpstr>
      <vt:lpstr>Lokalno uprosečavanje</vt:lpstr>
      <vt:lpstr>Affine transformacije</vt:lpstr>
      <vt:lpstr>Affine transformacije</vt:lpstr>
      <vt:lpstr>Rotacija – problem diskretizacije</vt:lpstr>
      <vt:lpstr>Poboljšanje kontrasta</vt:lpstr>
      <vt:lpstr>Histogram</vt:lpstr>
      <vt:lpstr>Histogram monohromatske (grayscale) slike</vt:lpstr>
      <vt:lpstr>Histogram monohromatske (grayscale) slike</vt:lpstr>
      <vt:lpstr>Histogram slike u boji</vt:lpstr>
      <vt:lpstr>Šta možemo saznati sa histograma?</vt:lpstr>
      <vt:lpstr>Osvetljenje slike</vt:lpstr>
      <vt:lpstr>Osvetljenje slike</vt:lpstr>
      <vt:lpstr>Kontrast</vt:lpstr>
      <vt:lpstr>Poravnavanje histograma (Histogram Equalization)</vt:lpstr>
      <vt:lpstr>Poravnavanje histograma</vt:lpstr>
      <vt:lpstr>Poravnavanje histograma</vt:lpstr>
      <vt:lpstr>Poravnavanje histograma (Histogram Equalization)</vt:lpstr>
      <vt:lpstr>Segmentacija slike</vt:lpstr>
      <vt:lpstr>Segmentacija slike</vt:lpstr>
      <vt:lpstr>Na osnovu čega segmentišemo?</vt:lpstr>
      <vt:lpstr>Na osnovu čega segmentišemo?</vt:lpstr>
      <vt:lpstr>Na osnovu čega segmentišemo?</vt:lpstr>
      <vt:lpstr>Segmentacija slike</vt:lpstr>
      <vt:lpstr>Segmentacija slike</vt:lpstr>
      <vt:lpstr>Segmentacija slike pomoću praga</vt:lpstr>
      <vt:lpstr>Segmentacija pomoću globalnog praga</vt:lpstr>
      <vt:lpstr>Kako odrediti vrednost praga?</vt:lpstr>
      <vt:lpstr>Otsu – prag je u “dolini” histograma</vt:lpstr>
      <vt:lpstr>Otsu – prag je u “dolini” histograma</vt:lpstr>
      <vt:lpstr>Problem šuma</vt:lpstr>
      <vt:lpstr>Problem šuma – rezultat primene Otsu praga</vt:lpstr>
      <vt:lpstr>Otsu nedostaci</vt:lpstr>
      <vt:lpstr>Segmentacija pomoću lokalnog praga</vt:lpstr>
      <vt:lpstr>Segmentacija pomoću lokalnog praga</vt:lpstr>
      <vt:lpstr>Označavanje povezanih regiona</vt:lpstr>
      <vt:lpstr>Algoritam</vt:lpstr>
      <vt:lpstr>Varijanta algoritma</vt:lpstr>
      <vt:lpstr>Primena pronalaženja povezanih regiona</vt:lpstr>
      <vt:lpstr>Prebrojavanje objekata</vt:lpstr>
      <vt:lpstr>Prezentacija rezultata</vt:lpstr>
      <vt:lpstr>Prebrojavanje objekata</vt:lpstr>
      <vt:lpstr>Klasifikacija u urbane i seoske sredine</vt:lpstr>
      <vt:lpstr>Morfološka obrada slike</vt:lpstr>
      <vt:lpstr>Morfološka obrada slike – motivacija </vt:lpstr>
      <vt:lpstr>Morfološka obrada slike – motivacija </vt:lpstr>
      <vt:lpstr>Morfološka obrada slike – motivacija </vt:lpstr>
      <vt:lpstr>Morfološka obrada slike</vt:lpstr>
      <vt:lpstr>Morfološke operacije</vt:lpstr>
      <vt:lpstr>Morfološke operacije</vt:lpstr>
      <vt:lpstr>Dilacija (Dilation)</vt:lpstr>
      <vt:lpstr>Dilacija - primer</vt:lpstr>
      <vt:lpstr>Erozija (Erosion)</vt:lpstr>
      <vt:lpstr>Erozija – primer </vt:lpstr>
      <vt:lpstr>Šta bismo želeli?</vt:lpstr>
      <vt:lpstr>Otvaranje</vt:lpstr>
      <vt:lpstr>Erozija i Otvaranje</vt:lpstr>
      <vt:lpstr>Zatvaranje (Closing)</vt:lpstr>
      <vt:lpstr>Dilacija i zatvaranje</vt:lpstr>
      <vt:lpstr>Zatvaranje</vt:lpstr>
      <vt:lpstr>Primer primene</vt:lpstr>
      <vt:lpstr>Uticaj strukturnog elementa</vt:lpstr>
      <vt:lpstr>Detekcija ivica</vt:lpstr>
      <vt:lpstr>Detekcija ivica</vt:lpstr>
      <vt:lpstr>Detekcija ivica</vt:lpstr>
      <vt:lpstr>Detekcija ivica</vt:lpstr>
      <vt:lpstr>Proširenje na grayscale slike</vt:lpstr>
      <vt:lpstr>Primena – DullRazor tehnika</vt:lpstr>
      <vt:lpstr>Konvolucija</vt:lpstr>
      <vt:lpstr>Konvolucija</vt:lpstr>
      <vt:lpstr>Konvolucija</vt:lpstr>
      <vt:lpstr>Konvolucija</vt:lpstr>
      <vt:lpstr>Konvolucija</vt:lpstr>
      <vt:lpstr>Konvolucija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Jelena</dc:creator>
  <cp:lastModifiedBy>Jelena Slivka</cp:lastModifiedBy>
  <cp:revision>2736</cp:revision>
  <dcterms:created xsi:type="dcterms:W3CDTF">2015-09-10T09:08:14Z</dcterms:created>
  <dcterms:modified xsi:type="dcterms:W3CDTF">2020-10-20T11:10:04Z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0x010100B96C52A97FF7E5488EC659029126AE2C</vt:lpwstr>
  </property>
</Properties>
</file>